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83227D-7E47-44B6-8293-EFF1CB7FABAF}" v="12" dt="2023-11-02T21:50:16.60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743DC6-84E2-D1AB-BB3D-D4D188AE4B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0D448-0EC9-3BB7-3B7C-04965B66C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72343E-AB6F-F02D-4C40-4E6668886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EBCD15-39F2-7F09-D8CD-32719597DC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321AD-1548-C414-6E7E-863AD9290B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855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294C5-0DA4-F3EF-56F5-36228268A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CAFD32-5BDA-7F58-D31C-76AC3EA517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3EDF-979E-14B0-3539-2FD1DEA48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6CCD64-57A8-F2F4-C73B-278BA4D110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7DB8FB1-20B9-DB71-11BF-CF99EA68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7694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543434A-DAED-C18B-D1B9-F4A8C6856CB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DD57FB-709A-0587-4DC0-037A8BD5B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0EEDD-D734-E7E3-B610-26300A99A8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BE0B10-C7FD-FA9E-09F8-57D8767B1B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3E171A-DC62-BB1D-A142-64E982CF9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00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A7A86-4411-7165-4F8B-F1CA9A61F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D6DC8-7FF9-2926-9867-A71B02ECD7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5BC387-3BA0-9639-034E-D025F95D2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FF401-612E-DC88-DB76-316D67727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D0769-9FB0-8255-F0DC-FF43C72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1383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CBC20-6386-AA2A-4704-C25C416149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18494-B07A-AD2A-A5F1-093F7FB4FF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454AB1-03E5-980B-4797-54528D600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9E7E2C-62D6-CF9D-3D33-45EA0A358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C3B53D-70F4-FC2B-A000-DBEEA82DC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14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BCAA79-D7BE-385B-07AA-0E34DA5AA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C0E11-BB6A-79BA-5ECB-3266E0FCEC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3B8112-E9AF-FF0C-FD21-6AF355267D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488D65-6A02-5457-EE50-9247254B0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B05B15-1ADE-477F-ED26-DE8C77DD7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C7D1ED-9F23-C47D-3F02-0A0229B84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3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DB327F-2BA3-3D58-77BA-4DEADCB59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D8732A-05CF-D2B4-3310-A996DDCC7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4AF799-97F6-56D2-8863-6B080E2238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36DC2F-CED4-8D64-CEA0-AA1A189413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ACCEFF9-FCC5-56C6-0B50-5745B38E77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7A4CF5E-14CF-CFD8-81F3-434A9B17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0CF381-BF6D-AB2E-14A7-8A9481368F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DDBBD3-488A-095E-B593-373AAF72A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820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48FD-0E4B-B72A-ECAE-1C5C8F47E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64FB2-28E9-C96D-7534-58CD18669A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D79620-A450-EBCE-295D-E5F7656F7A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C9428A-8D2A-1466-2209-0724A137E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3893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77F99DA-074B-E596-4D2E-7A601A6773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7EE0C0-AB21-0747-BB91-C236B9516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EF073C-206B-D93D-35D4-1761303840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6063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1A96B-4B40-3F61-46CD-FDA69B8C20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76D1C5-DA8E-6ECD-F2E6-CBA0DE5FAF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1DF0C1-A5A5-B2E1-E9C6-AD8E21C7D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36C5F7-986F-9A41-FB49-90F98E6E94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402973-A4F4-F890-2891-0C5DAD823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09D16-C063-0D8A-82A4-15DABE696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936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360B6C-AF55-D949-B77B-3CE0F081F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2FF371-96B2-885F-92BF-D8057D18D1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91B3F-77BA-7446-61A5-FB69F20E5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DE1580-3B46-ADEF-75CF-649621284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25ABAA-9C2D-695E-416D-0528BAD8F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333EC7-DEC8-91E9-6B0E-DD4F34C44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7845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37A003-2CEA-981E-F8D1-676C6B0D14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76E12A-8586-BAE9-C244-FE13B3014E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C7E73-EC9F-164D-124A-8CC2E5D50D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891677-E5B3-4102-8FEC-EA2DB6725B6E}" type="datetimeFigureOut">
              <a:rPr lang="en-GB" smtClean="0"/>
              <a:t>13/12/2023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BF2525-946E-5D2C-2E27-D262285E22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9AD1F-632B-2436-F41B-90E3D9D1AF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95E94-8105-47B2-A366-3813519F0A9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3632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325E27A-1684-A461-77FB-52B9B072F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680" y="965546"/>
            <a:ext cx="9738257" cy="1107126"/>
          </a:xfrm>
        </p:spPr>
        <p:txBody>
          <a:bodyPr anchor="t">
            <a:normAutofit/>
          </a:bodyPr>
          <a:lstStyle/>
          <a:p>
            <a:r>
              <a:rPr lang="en-GB" sz="3200" dirty="0"/>
              <a:t>Personal/Reflective Writing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2C4353C-C927-1758-0BEF-21E9E0D816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65140" y="871146"/>
            <a:ext cx="736939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" name="Content Placeholder 12">
            <a:extLst>
              <a:ext uri="{FF2B5EF4-FFF2-40B4-BE49-F238E27FC236}">
                <a16:creationId xmlns:a16="http://schemas.microsoft.com/office/drawing/2014/main" id="{C32E63B9-9B3A-04F0-4BB6-9E4F00A5ED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5236833"/>
              </p:ext>
            </p:extLst>
          </p:nvPr>
        </p:nvGraphicFramePr>
        <p:xfrm>
          <a:off x="865140" y="1519111"/>
          <a:ext cx="10663130" cy="50273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8730">
                  <a:extLst>
                    <a:ext uri="{9D8B030D-6E8A-4147-A177-3AD203B41FA5}">
                      <a16:colId xmlns:a16="http://schemas.microsoft.com/office/drawing/2014/main" val="3280246866"/>
                    </a:ext>
                  </a:extLst>
                </a:gridCol>
                <a:gridCol w="4595751">
                  <a:extLst>
                    <a:ext uri="{9D8B030D-6E8A-4147-A177-3AD203B41FA5}">
                      <a16:colId xmlns:a16="http://schemas.microsoft.com/office/drawing/2014/main" val="813774591"/>
                    </a:ext>
                  </a:extLst>
                </a:gridCol>
                <a:gridCol w="2538649">
                  <a:extLst>
                    <a:ext uri="{9D8B030D-6E8A-4147-A177-3AD203B41FA5}">
                      <a16:colId xmlns:a16="http://schemas.microsoft.com/office/drawing/2014/main" val="1193069947"/>
                    </a:ext>
                  </a:extLst>
                </a:gridCol>
              </a:tblGrid>
              <a:tr h="190833">
                <a:tc>
                  <a:txBody>
                    <a:bodyPr/>
                    <a:lstStyle/>
                    <a:p>
                      <a:r>
                        <a:rPr lang="en-GB" sz="1100" dirty="0"/>
                        <a:t>You’ll be successful</a:t>
                      </a:r>
                      <a:r>
                        <a:rPr lang="en-GB" sz="1100" baseline="0" dirty="0"/>
                        <a:t> if you have…</a:t>
                      </a:r>
                      <a:endParaRPr lang="en-GB" sz="1100" dirty="0"/>
                    </a:p>
                  </a:txBody>
                  <a:tcPr marL="26387" marR="26387" marT="13194" marB="13194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Genre</a:t>
                      </a:r>
                    </a:p>
                  </a:txBody>
                  <a:tcPr marL="26387" marR="26387" marT="13194" marB="13194"/>
                </a:tc>
                <a:tc>
                  <a:txBody>
                    <a:bodyPr/>
                    <a:lstStyle/>
                    <a:p>
                      <a:r>
                        <a:rPr lang="en-GB" sz="1100" dirty="0"/>
                        <a:t>Show Don’t</a:t>
                      </a:r>
                      <a:r>
                        <a:rPr lang="en-GB" sz="1100" baseline="0" dirty="0"/>
                        <a:t> Tell</a:t>
                      </a:r>
                      <a:endParaRPr lang="en-GB" sz="1100" dirty="0"/>
                    </a:p>
                  </a:txBody>
                  <a:tcPr marL="26387" marR="26387" marT="13194" marB="13194"/>
                </a:tc>
                <a:extLst>
                  <a:ext uri="{0D108BD9-81ED-4DB2-BD59-A6C34878D82A}">
                    <a16:rowId xmlns:a16="http://schemas.microsoft.com/office/drawing/2014/main" val="4014584522"/>
                  </a:ext>
                </a:extLst>
              </a:tr>
              <a:tr h="2049478">
                <a:tc rowSpan="3">
                  <a:txBody>
                    <a:bodyPr/>
                    <a:lstStyle/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Written in the first person 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Used personal pronouns (I, my, me, mine, we, our, us)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Used an informal register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Used a new paragraph for each new idea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Focused on one incident to write about in detail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Described the incident in incredible detail, using all five of your senses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Explored how the incident made you feel; maybe it changed your way of thinking?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Shown your feelings rather than telling them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Used adjectives, adverbs, similes and metaphors where appropriate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Used VCOP throughout your writing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100" dirty="0"/>
                    </a:p>
                  </a:txBody>
                  <a:tcPr marL="26387" marR="26387" marT="13194" marB="13194"/>
                </a:tc>
                <a:tc>
                  <a:txBody>
                    <a:bodyPr/>
                    <a:lstStyle/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6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this genre of writing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help the reader to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understand fully what an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experience felt like to you.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This type of writing is</a:t>
                      </a:r>
                      <a:r>
                        <a:rPr lang="en-GB" sz="1800" b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based on your own life.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GB" sz="1100" dirty="0"/>
                    </a:p>
                  </a:txBody>
                  <a:tcPr marL="26387" marR="26387" marT="13194" marB="13194"/>
                </a:tc>
                <a:tc rowSpan="3"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Show, Don’t tell.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NOT WRITE: 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started crying.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 WRITE: 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Tears were stinging the back of my eyes but I was determined not to cry.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The second examples convey the same idea but are far more descriptive.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lvl="0"/>
                      <a:endParaRPr lang="en-GB" sz="1100" dirty="0"/>
                    </a:p>
                  </a:txBody>
                  <a:tcPr marL="26387" marR="26387" marT="13194" marB="13194"/>
                </a:tc>
                <a:extLst>
                  <a:ext uri="{0D108BD9-81ED-4DB2-BD59-A6C34878D82A}">
                    <a16:rowId xmlns:a16="http://schemas.microsoft.com/office/drawing/2014/main" val="3953490747"/>
                  </a:ext>
                </a:extLst>
              </a:tr>
              <a:tr h="23372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100" b="1" dirty="0">
                          <a:solidFill>
                            <a:schemeClr val="bg1"/>
                          </a:solidFill>
                        </a:rPr>
                        <a:t>Sensory focus</a:t>
                      </a:r>
                    </a:p>
                  </a:txBody>
                  <a:tcPr marL="26387" marR="26387" marT="13194" marB="13194">
                    <a:solidFill>
                      <a:srgbClr val="0070C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764926"/>
                  </a:ext>
                </a:extLst>
              </a:tr>
              <a:tr h="2550156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Sights </a:t>
                      </a:r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– What can you see?</a:t>
                      </a:r>
                    </a:p>
                    <a:p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Sounds</a:t>
                      </a:r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can you  hear?</a:t>
                      </a:r>
                    </a:p>
                    <a:p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Smells</a:t>
                      </a:r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can you smell?</a:t>
                      </a:r>
                    </a:p>
                    <a:p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Tastes</a:t>
                      </a:r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tastes/taste sensations are there?</a:t>
                      </a:r>
                    </a:p>
                    <a:p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5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Touch</a:t>
                      </a:r>
                      <a:r>
                        <a:rPr lang="en-GB" sz="15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What can you feel? What can you touch?</a:t>
                      </a:r>
                    </a:p>
                    <a:p>
                      <a:endParaRPr lang="en-GB" sz="1100" dirty="0"/>
                    </a:p>
                  </a:txBody>
                  <a:tcPr marL="26387" marR="26387" marT="13194" marB="13194"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09388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666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0AEAD86-D96C-B1A0-AB25-41BF6C50EEC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9166536"/>
              </p:ext>
            </p:extLst>
          </p:nvPr>
        </p:nvGraphicFramePr>
        <p:xfrm>
          <a:off x="757980" y="362578"/>
          <a:ext cx="10905067" cy="6311354"/>
        </p:xfrm>
        <a:graphic>
          <a:graphicData uri="http://schemas.openxmlformats.org/drawingml/2006/table">
            <a:tbl>
              <a:tblPr firstRow="1" bandRow="1">
                <a:solidFill>
                  <a:schemeClr val="bg1">
                    <a:lumMod val="95000"/>
                  </a:schemeClr>
                </a:solidFill>
                <a:tableStyleId>{5C22544A-7EE6-4342-B048-85BDC9FD1C3A}</a:tableStyleId>
              </a:tblPr>
              <a:tblGrid>
                <a:gridCol w="2353355">
                  <a:extLst>
                    <a:ext uri="{9D8B030D-6E8A-4147-A177-3AD203B41FA5}">
                      <a16:colId xmlns:a16="http://schemas.microsoft.com/office/drawing/2014/main" val="66770950"/>
                    </a:ext>
                  </a:extLst>
                </a:gridCol>
                <a:gridCol w="2873829">
                  <a:extLst>
                    <a:ext uri="{9D8B030D-6E8A-4147-A177-3AD203B41FA5}">
                      <a16:colId xmlns:a16="http://schemas.microsoft.com/office/drawing/2014/main" val="1142706843"/>
                    </a:ext>
                  </a:extLst>
                </a:gridCol>
                <a:gridCol w="1868964">
                  <a:extLst>
                    <a:ext uri="{9D8B030D-6E8A-4147-A177-3AD203B41FA5}">
                      <a16:colId xmlns:a16="http://schemas.microsoft.com/office/drawing/2014/main" val="2438018900"/>
                    </a:ext>
                  </a:extLst>
                </a:gridCol>
                <a:gridCol w="3808919">
                  <a:extLst>
                    <a:ext uri="{9D8B030D-6E8A-4147-A177-3AD203B41FA5}">
                      <a16:colId xmlns:a16="http://schemas.microsoft.com/office/drawing/2014/main" val="2566950892"/>
                    </a:ext>
                  </a:extLst>
                </a:gridCol>
              </a:tblGrid>
              <a:tr h="1481262">
                <a:tc gridSpan="2">
                  <a:txBody>
                    <a:bodyPr/>
                    <a:lstStyle/>
                    <a:p>
                      <a:r>
                        <a:rPr lang="en-GB" sz="2000" b="1" cap="none" spc="0" dirty="0">
                          <a:solidFill>
                            <a:schemeClr val="tx1"/>
                          </a:solidFill>
                        </a:rPr>
                        <a:t>Some</a:t>
                      </a:r>
                      <a:r>
                        <a:rPr lang="en-GB" sz="2000" b="1" cap="none" spc="0" baseline="0" dirty="0">
                          <a:solidFill>
                            <a:schemeClr val="tx1"/>
                          </a:solidFill>
                        </a:rPr>
                        <a:t> phrases you could use</a:t>
                      </a:r>
                      <a:endParaRPr lang="en-GB" sz="20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17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As you write and when you check over your work, think about VCOP</a:t>
                      </a: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 sz="2000" b="1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 anchor="b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olid"/>
                    </a:lnT>
                    <a:lnB w="38100" cmpd="sng">
                      <a:noFill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4311574"/>
                  </a:ext>
                </a:extLst>
              </a:tr>
              <a:tr h="4679911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I’ll never forget… 	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couldn’t believe it … 	</a:t>
                      </a:r>
                    </a:p>
                    <a:p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don't remember exactly…</a:t>
                      </a:r>
                    </a:p>
                    <a:p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longed for… 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recall the time … 	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can still remember …	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You may wonder if … 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Looking back… 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 marL="68621" marR="50778" marT="19606" marB="147046">
                    <a:lnL w="12700" cap="flat" cmpd="sng" algn="ctr">
                      <a:solidFill>
                        <a:schemeClr val="accent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It was the first time…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 retrospect…	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With hindsight…	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reflection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Nowadays…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came across the … 	</a:t>
                      </a:r>
                    </a:p>
                    <a:p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 see so many things  differently now… 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ap="flat" cmpd="sng" algn="ctr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GB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ocabulary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the words you’re using appropriate for your description? Are you pushing yourself to use sophisticated vocabulary?</a:t>
                      </a:r>
                    </a:p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onnectives</a:t>
                      </a:r>
                      <a:r>
                        <a:rPr lang="en-GB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Are you varying the connectives you’re using in your sentences?</a:t>
                      </a:r>
                    </a:p>
                    <a:p>
                      <a:pPr lvl="0" fontAlgn="base"/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peners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Are you using a range of sentence openers, including adverbs and descriptive phrases?</a:t>
                      </a:r>
                    </a:p>
                    <a:p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unctuation</a:t>
                      </a:r>
                      <a:r>
                        <a:rPr lang="en-GB" sz="16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– </a:t>
                      </a:r>
                      <a:r>
                        <a:rPr lang="en-GB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Is your punctuation accurate? Have you tried to use more complex punctuation such as parenthesis, semi-colons and colons in your writing?</a:t>
                      </a:r>
                    </a:p>
                    <a:p>
                      <a:endParaRPr lang="en-GB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68621" marR="50778" marT="19606" marB="14704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1420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41922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a3f2d2e-8347-4b27-9ffb-01456fb4c1d8">
      <Terms xmlns="http://schemas.microsoft.com/office/infopath/2007/PartnerControls"/>
    </lcf76f155ced4ddcb4097134ff3c332f>
    <TaxCatchAll xmlns="8b115fc3-0104-4132-9620-7d56764a5c0c" xsi:nil="true"/>
    <SharedWithUsers xmlns="8b115fc3-0104-4132-9620-7d56764a5c0c">
      <UserInfo>
        <DisplayName>Miss Thorley</DisplayName>
        <AccountId>10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646DEC295A62B4EB3C228792FC807FC" ma:contentTypeVersion="16" ma:contentTypeDescription="Create a new document." ma:contentTypeScope="" ma:versionID="2951263cdc3ee69db35a3db9d1f3266a">
  <xsd:schema xmlns:xsd="http://www.w3.org/2001/XMLSchema" xmlns:xs="http://www.w3.org/2001/XMLSchema" xmlns:p="http://schemas.microsoft.com/office/2006/metadata/properties" xmlns:ns2="ca3f2d2e-8347-4b27-9ffb-01456fb4c1d8" xmlns:ns3="8b115fc3-0104-4132-9620-7d56764a5c0c" targetNamespace="http://schemas.microsoft.com/office/2006/metadata/properties" ma:root="true" ma:fieldsID="b9d42c2c560ca57acbf9ab1e443ffac3" ns2:_="" ns3:_="">
    <xsd:import namespace="ca3f2d2e-8347-4b27-9ffb-01456fb4c1d8"/>
    <xsd:import namespace="8b115fc3-0104-4132-9620-7d56764a5c0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3f2d2e-8347-4b27-9ffb-01456fb4c1d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ca8110b4-7946-418e-8ab0-d3d0ec8bff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b115fc3-0104-4132-9620-7d56764a5c0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9a623c4-493f-4f85-af16-9a95c18f4346}" ma:internalName="TaxCatchAll" ma:showField="CatchAllData" ma:web="8b115fc3-0104-4132-9620-7d56764a5c0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47C5E6C-6A72-4FA0-8734-5DF1C77A38A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20DE55-E836-4162-BAB7-E4C21C408375}">
  <ds:schemaRefs>
    <ds:schemaRef ds:uri="ca3f2d2e-8347-4b27-9ffb-01456fb4c1d8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8b115fc3-0104-4132-9620-7d56764a5c0c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E75391E-BC23-4C52-A786-BB435411235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a3f2d2e-8347-4b27-9ffb-01456fb4c1d8"/>
    <ds:schemaRef ds:uri="8b115fc3-0104-4132-9620-7d56764a5c0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164</Words>
  <Application>Microsoft Office PowerPoint</Application>
  <PresentationFormat>Widescreen</PresentationFormat>
  <Paragraphs>77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Personal/Reflective Writing</vt:lpstr>
      <vt:lpstr>PowerPoint Presentation</vt:lpstr>
    </vt:vector>
  </TitlesOfParts>
  <Company>Dumfries and Galloway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Personal/Reflective Writing</dc:title>
  <dc:creator>Mrs McGeechan</dc:creator>
  <cp:lastModifiedBy>Christina McGeechan</cp:lastModifiedBy>
  <cp:revision>10</cp:revision>
  <cp:lastPrinted>2023-12-13T11:55:47Z</cp:lastPrinted>
  <dcterms:created xsi:type="dcterms:W3CDTF">2023-11-02T21:34:49Z</dcterms:created>
  <dcterms:modified xsi:type="dcterms:W3CDTF">2023-12-13T13:29:30Z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0x010100C646DEC295A62B4EB3C228792FC807FC</vt:lpwstr>
  </property>
  <property fmtid="{D5CDD505-2E9C-101B-9397-08002B2CF9AE}" pid="3" name="Order">
    <vt:r8>110500</vt:r8>
  </property>
  <property fmtid="{D5CDD505-2E9C-101B-9397-08002B2CF9AE}" pid="4" name="_SourceUrl">
    <vt:lpwstr/>
  </property>
  <property fmtid="{D5CDD505-2E9C-101B-9397-08002B2CF9AE}" pid="5" name="_SharedFileIndex">
    <vt:lpwstr/>
  </property>
  <property fmtid="{D5CDD505-2E9C-101B-9397-08002B2CF9AE}" pid="6" name="ComplianceAssetId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MediaServiceImageTags">
    <vt:lpwstr/>
  </property>
</Properties>
</file>