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183227D-7E47-44B6-8293-EFF1CB7FABAF}" v="12" dt="2023-11-02T21:50:16.60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rs McGeechan" userId="c426a7d0-60e4-4ff7-9c91-cda324dc258a" providerId="ADAL" clId="{6D5D02FC-885A-4AE4-B68A-B5940B9AA651}"/>
    <pc:docChg chg="modSld">
      <pc:chgData name="Mrs McGeechan" userId="c426a7d0-60e4-4ff7-9c91-cda324dc258a" providerId="ADAL" clId="{6D5D02FC-885A-4AE4-B68A-B5940B9AA651}" dt="2023-11-02T21:49:21.675" v="15" actId="20577"/>
      <pc:docMkLst>
        <pc:docMk/>
      </pc:docMkLst>
      <pc:sldChg chg="modSp mod">
        <pc:chgData name="Mrs McGeechan" userId="c426a7d0-60e4-4ff7-9c91-cda324dc258a" providerId="ADAL" clId="{6D5D02FC-885A-4AE4-B68A-B5940B9AA651}" dt="2023-11-02T21:49:21.675" v="15" actId="20577"/>
        <pc:sldMkLst>
          <pc:docMk/>
          <pc:sldMk cId="933666363" sldId="256"/>
        </pc:sldMkLst>
        <pc:spChg chg="mod">
          <ac:chgData name="Mrs McGeechan" userId="c426a7d0-60e4-4ff7-9c91-cda324dc258a" providerId="ADAL" clId="{6D5D02FC-885A-4AE4-B68A-B5940B9AA651}" dt="2023-11-02T21:49:21.675" v="15" actId="20577"/>
          <ac:spMkLst>
            <pc:docMk/>
            <pc:sldMk cId="933666363" sldId="256"/>
            <ac:spMk id="10" creationId="{F325E27A-1684-A461-77FB-52B9B072F550}"/>
          </ac:spMkLst>
        </pc:spChg>
      </pc:sldChg>
    </pc:docChg>
  </pc:docChgLst>
  <pc:docChgLst>
    <pc:chgData name="Mrs McGeechan" userId="S::gw15mcgeechanchristi@glow.sch.uk::c426a7d0-60e4-4ff7-9c91-cda324dc258a" providerId="AD" clId="Web-{B183227D-7E47-44B6-8293-EFF1CB7FABAF}"/>
    <pc:docChg chg="modSld">
      <pc:chgData name="Mrs McGeechan" userId="S::gw15mcgeechanchristi@glow.sch.uk::c426a7d0-60e4-4ff7-9c91-cda324dc258a" providerId="AD" clId="Web-{B183227D-7E47-44B6-8293-EFF1CB7FABAF}" dt="2023-11-02T21:50:14.573" v="10" actId="20577"/>
      <pc:docMkLst>
        <pc:docMk/>
      </pc:docMkLst>
      <pc:sldChg chg="modSp">
        <pc:chgData name="Mrs McGeechan" userId="S::gw15mcgeechanchristi@glow.sch.uk::c426a7d0-60e4-4ff7-9c91-cda324dc258a" providerId="AD" clId="Web-{B183227D-7E47-44B6-8293-EFF1CB7FABAF}" dt="2023-11-02T21:50:14.573" v="10" actId="20577"/>
        <pc:sldMkLst>
          <pc:docMk/>
          <pc:sldMk cId="933666363" sldId="256"/>
        </pc:sldMkLst>
        <pc:spChg chg="mod">
          <ac:chgData name="Mrs McGeechan" userId="S::gw15mcgeechanchristi@glow.sch.uk::c426a7d0-60e4-4ff7-9c91-cda324dc258a" providerId="AD" clId="Web-{B183227D-7E47-44B6-8293-EFF1CB7FABAF}" dt="2023-11-02T21:50:14.573" v="10" actId="20577"/>
          <ac:spMkLst>
            <pc:docMk/>
            <pc:sldMk cId="933666363" sldId="256"/>
            <ac:spMk id="10" creationId="{F325E27A-1684-A461-77FB-52B9B072F55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43DC6-84E2-D1AB-BB3D-D4D188AE4BD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CE20D448-0EC9-3BB7-3B7C-04965B66C23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A372343E-AB6F-F02D-4C40-4E66688869FD}"/>
              </a:ext>
            </a:extLst>
          </p:cNvPr>
          <p:cNvSpPr>
            <a:spLocks noGrp="1"/>
          </p:cNvSpPr>
          <p:nvPr>
            <p:ph type="dt" sz="half" idx="10"/>
          </p:nvPr>
        </p:nvSpPr>
        <p:spPr/>
        <p:txBody>
          <a:bodyPr/>
          <a:lstStyle/>
          <a:p>
            <a:fld id="{B2891677-E5B3-4102-8FEC-EA2DB6725B6E}" type="datetimeFigureOut">
              <a:rPr lang="en-GB" smtClean="0"/>
              <a:t>02/11/2023</a:t>
            </a:fld>
            <a:endParaRPr lang="en-GB"/>
          </a:p>
        </p:txBody>
      </p:sp>
      <p:sp>
        <p:nvSpPr>
          <p:cNvPr id="5" name="Footer Placeholder 4">
            <a:extLst>
              <a:ext uri="{FF2B5EF4-FFF2-40B4-BE49-F238E27FC236}">
                <a16:creationId xmlns:a16="http://schemas.microsoft.com/office/drawing/2014/main" id="{70EBCD15-39F2-7F09-D8CD-32719597DC9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3E321AD-1548-C414-6E7E-863AD9290B32}"/>
              </a:ext>
            </a:extLst>
          </p:cNvPr>
          <p:cNvSpPr>
            <a:spLocks noGrp="1"/>
          </p:cNvSpPr>
          <p:nvPr>
            <p:ph type="sldNum" sz="quarter" idx="12"/>
          </p:nvPr>
        </p:nvSpPr>
        <p:spPr/>
        <p:txBody>
          <a:bodyPr/>
          <a:lstStyle/>
          <a:p>
            <a:fld id="{5E395E94-8105-47B2-A366-3813519F0A9E}" type="slidenum">
              <a:rPr lang="en-GB" smtClean="0"/>
              <a:t>‹#›</a:t>
            </a:fld>
            <a:endParaRPr lang="en-GB"/>
          </a:p>
        </p:txBody>
      </p:sp>
    </p:spTree>
    <p:extLst>
      <p:ext uri="{BB962C8B-B14F-4D97-AF65-F5344CB8AC3E}">
        <p14:creationId xmlns:p14="http://schemas.microsoft.com/office/powerpoint/2010/main" val="15708556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294C5-0DA4-F3EF-56F5-36228268A69C}"/>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E2CAFD32-5BDA-7F58-D31C-76AC3EA517E8}"/>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89C03EDF-979E-14B0-3539-2FD1DEA48E76}"/>
              </a:ext>
            </a:extLst>
          </p:cNvPr>
          <p:cNvSpPr>
            <a:spLocks noGrp="1"/>
          </p:cNvSpPr>
          <p:nvPr>
            <p:ph type="dt" sz="half" idx="10"/>
          </p:nvPr>
        </p:nvSpPr>
        <p:spPr/>
        <p:txBody>
          <a:bodyPr/>
          <a:lstStyle/>
          <a:p>
            <a:fld id="{B2891677-E5B3-4102-8FEC-EA2DB6725B6E}" type="datetimeFigureOut">
              <a:rPr lang="en-GB" smtClean="0"/>
              <a:t>02/11/2023</a:t>
            </a:fld>
            <a:endParaRPr lang="en-GB"/>
          </a:p>
        </p:txBody>
      </p:sp>
      <p:sp>
        <p:nvSpPr>
          <p:cNvPr id="5" name="Footer Placeholder 4">
            <a:extLst>
              <a:ext uri="{FF2B5EF4-FFF2-40B4-BE49-F238E27FC236}">
                <a16:creationId xmlns:a16="http://schemas.microsoft.com/office/drawing/2014/main" id="{2E6CCD64-57A8-F2F4-C73B-278BA4D1107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7DB8FB1-20B9-DB71-11BF-CF99EA685C81}"/>
              </a:ext>
            </a:extLst>
          </p:cNvPr>
          <p:cNvSpPr>
            <a:spLocks noGrp="1"/>
          </p:cNvSpPr>
          <p:nvPr>
            <p:ph type="sldNum" sz="quarter" idx="12"/>
          </p:nvPr>
        </p:nvSpPr>
        <p:spPr/>
        <p:txBody>
          <a:bodyPr/>
          <a:lstStyle/>
          <a:p>
            <a:fld id="{5E395E94-8105-47B2-A366-3813519F0A9E}" type="slidenum">
              <a:rPr lang="en-GB" smtClean="0"/>
              <a:t>‹#›</a:t>
            </a:fld>
            <a:endParaRPr lang="en-GB"/>
          </a:p>
        </p:txBody>
      </p:sp>
    </p:spTree>
    <p:extLst>
      <p:ext uri="{BB962C8B-B14F-4D97-AF65-F5344CB8AC3E}">
        <p14:creationId xmlns:p14="http://schemas.microsoft.com/office/powerpoint/2010/main" val="627694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43434A-DAED-C18B-D1B9-F4A8C6856CBC}"/>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7CDD57FB-709A-0587-4DC0-037A8BD5BF8A}"/>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BD0EEDD-D734-E7E3-B610-26300A99A826}"/>
              </a:ext>
            </a:extLst>
          </p:cNvPr>
          <p:cNvSpPr>
            <a:spLocks noGrp="1"/>
          </p:cNvSpPr>
          <p:nvPr>
            <p:ph type="dt" sz="half" idx="10"/>
          </p:nvPr>
        </p:nvSpPr>
        <p:spPr/>
        <p:txBody>
          <a:bodyPr/>
          <a:lstStyle/>
          <a:p>
            <a:fld id="{B2891677-E5B3-4102-8FEC-EA2DB6725B6E}" type="datetimeFigureOut">
              <a:rPr lang="en-GB" smtClean="0"/>
              <a:t>02/11/2023</a:t>
            </a:fld>
            <a:endParaRPr lang="en-GB"/>
          </a:p>
        </p:txBody>
      </p:sp>
      <p:sp>
        <p:nvSpPr>
          <p:cNvPr id="5" name="Footer Placeholder 4">
            <a:extLst>
              <a:ext uri="{FF2B5EF4-FFF2-40B4-BE49-F238E27FC236}">
                <a16:creationId xmlns:a16="http://schemas.microsoft.com/office/drawing/2014/main" id="{D3BE0B10-C7FD-FA9E-09F8-57D8767B1BC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E3E171A-DC62-BB1D-A142-64E982CF9830}"/>
              </a:ext>
            </a:extLst>
          </p:cNvPr>
          <p:cNvSpPr>
            <a:spLocks noGrp="1"/>
          </p:cNvSpPr>
          <p:nvPr>
            <p:ph type="sldNum" sz="quarter" idx="12"/>
          </p:nvPr>
        </p:nvSpPr>
        <p:spPr/>
        <p:txBody>
          <a:bodyPr/>
          <a:lstStyle/>
          <a:p>
            <a:fld id="{5E395E94-8105-47B2-A366-3813519F0A9E}" type="slidenum">
              <a:rPr lang="en-GB" smtClean="0"/>
              <a:t>‹#›</a:t>
            </a:fld>
            <a:endParaRPr lang="en-GB"/>
          </a:p>
        </p:txBody>
      </p:sp>
    </p:spTree>
    <p:extLst>
      <p:ext uri="{BB962C8B-B14F-4D97-AF65-F5344CB8AC3E}">
        <p14:creationId xmlns:p14="http://schemas.microsoft.com/office/powerpoint/2010/main" val="1265003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A7A86-4411-7165-4F8B-F1CA9A61F9F2}"/>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726D6DC8-7FF9-2926-9867-A71B02ECD75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815BC387-3BA0-9639-034E-D025F95D213D}"/>
              </a:ext>
            </a:extLst>
          </p:cNvPr>
          <p:cNvSpPr>
            <a:spLocks noGrp="1"/>
          </p:cNvSpPr>
          <p:nvPr>
            <p:ph type="dt" sz="half" idx="10"/>
          </p:nvPr>
        </p:nvSpPr>
        <p:spPr/>
        <p:txBody>
          <a:bodyPr/>
          <a:lstStyle/>
          <a:p>
            <a:fld id="{B2891677-E5B3-4102-8FEC-EA2DB6725B6E}" type="datetimeFigureOut">
              <a:rPr lang="en-GB" smtClean="0"/>
              <a:t>02/11/2023</a:t>
            </a:fld>
            <a:endParaRPr lang="en-GB"/>
          </a:p>
        </p:txBody>
      </p:sp>
      <p:sp>
        <p:nvSpPr>
          <p:cNvPr id="5" name="Footer Placeholder 4">
            <a:extLst>
              <a:ext uri="{FF2B5EF4-FFF2-40B4-BE49-F238E27FC236}">
                <a16:creationId xmlns:a16="http://schemas.microsoft.com/office/drawing/2014/main" id="{4BFFF401-612E-DC88-DB76-316D6772771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D0D0769-9FB0-8255-F0DC-FF43C726A2F7}"/>
              </a:ext>
            </a:extLst>
          </p:cNvPr>
          <p:cNvSpPr>
            <a:spLocks noGrp="1"/>
          </p:cNvSpPr>
          <p:nvPr>
            <p:ph type="sldNum" sz="quarter" idx="12"/>
          </p:nvPr>
        </p:nvSpPr>
        <p:spPr/>
        <p:txBody>
          <a:bodyPr/>
          <a:lstStyle/>
          <a:p>
            <a:fld id="{5E395E94-8105-47B2-A366-3813519F0A9E}" type="slidenum">
              <a:rPr lang="en-GB" smtClean="0"/>
              <a:t>‹#›</a:t>
            </a:fld>
            <a:endParaRPr lang="en-GB"/>
          </a:p>
        </p:txBody>
      </p:sp>
    </p:spTree>
    <p:extLst>
      <p:ext uri="{BB962C8B-B14F-4D97-AF65-F5344CB8AC3E}">
        <p14:creationId xmlns:p14="http://schemas.microsoft.com/office/powerpoint/2010/main" val="31991383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6CBC20-6386-AA2A-4704-C25C416149A0}"/>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63518494-B07A-AD2A-A5F1-093F7FB4FFC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0F454AB1-03E5-980B-4797-54528D600389}"/>
              </a:ext>
            </a:extLst>
          </p:cNvPr>
          <p:cNvSpPr>
            <a:spLocks noGrp="1"/>
          </p:cNvSpPr>
          <p:nvPr>
            <p:ph type="dt" sz="half" idx="10"/>
          </p:nvPr>
        </p:nvSpPr>
        <p:spPr/>
        <p:txBody>
          <a:bodyPr/>
          <a:lstStyle/>
          <a:p>
            <a:fld id="{B2891677-E5B3-4102-8FEC-EA2DB6725B6E}" type="datetimeFigureOut">
              <a:rPr lang="en-GB" smtClean="0"/>
              <a:t>02/11/2023</a:t>
            </a:fld>
            <a:endParaRPr lang="en-GB"/>
          </a:p>
        </p:txBody>
      </p:sp>
      <p:sp>
        <p:nvSpPr>
          <p:cNvPr id="5" name="Footer Placeholder 4">
            <a:extLst>
              <a:ext uri="{FF2B5EF4-FFF2-40B4-BE49-F238E27FC236}">
                <a16:creationId xmlns:a16="http://schemas.microsoft.com/office/drawing/2014/main" id="{359E7E2C-62D6-CF9D-3D33-45EA0A35896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6C3B53D-70F4-FC2B-A000-DBEEA82DC3DD}"/>
              </a:ext>
            </a:extLst>
          </p:cNvPr>
          <p:cNvSpPr>
            <a:spLocks noGrp="1"/>
          </p:cNvSpPr>
          <p:nvPr>
            <p:ph type="sldNum" sz="quarter" idx="12"/>
          </p:nvPr>
        </p:nvSpPr>
        <p:spPr/>
        <p:txBody>
          <a:bodyPr/>
          <a:lstStyle/>
          <a:p>
            <a:fld id="{5E395E94-8105-47B2-A366-3813519F0A9E}" type="slidenum">
              <a:rPr lang="en-GB" smtClean="0"/>
              <a:t>‹#›</a:t>
            </a:fld>
            <a:endParaRPr lang="en-GB"/>
          </a:p>
        </p:txBody>
      </p:sp>
    </p:spTree>
    <p:extLst>
      <p:ext uri="{BB962C8B-B14F-4D97-AF65-F5344CB8AC3E}">
        <p14:creationId xmlns:p14="http://schemas.microsoft.com/office/powerpoint/2010/main" val="9061417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CAA79-D7BE-385B-07AA-0E34DA5AAB44}"/>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B17C0E11-BB6A-79BA-5ECB-3266E0FCEC76}"/>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5C3B8112-E9AF-FF0C-FD21-6AF355267D23}"/>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34488D65-6A02-5457-EE50-9247254B0E03}"/>
              </a:ext>
            </a:extLst>
          </p:cNvPr>
          <p:cNvSpPr>
            <a:spLocks noGrp="1"/>
          </p:cNvSpPr>
          <p:nvPr>
            <p:ph type="dt" sz="half" idx="10"/>
          </p:nvPr>
        </p:nvSpPr>
        <p:spPr/>
        <p:txBody>
          <a:bodyPr/>
          <a:lstStyle/>
          <a:p>
            <a:fld id="{B2891677-E5B3-4102-8FEC-EA2DB6725B6E}" type="datetimeFigureOut">
              <a:rPr lang="en-GB" smtClean="0"/>
              <a:t>02/11/2023</a:t>
            </a:fld>
            <a:endParaRPr lang="en-GB"/>
          </a:p>
        </p:txBody>
      </p:sp>
      <p:sp>
        <p:nvSpPr>
          <p:cNvPr id="6" name="Footer Placeholder 5">
            <a:extLst>
              <a:ext uri="{FF2B5EF4-FFF2-40B4-BE49-F238E27FC236}">
                <a16:creationId xmlns:a16="http://schemas.microsoft.com/office/drawing/2014/main" id="{91B05B15-1ADE-477F-ED26-DE8C77DD7F6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5C7D1ED-9F23-C47D-3F02-0A0229B84BB6}"/>
              </a:ext>
            </a:extLst>
          </p:cNvPr>
          <p:cNvSpPr>
            <a:spLocks noGrp="1"/>
          </p:cNvSpPr>
          <p:nvPr>
            <p:ph type="sldNum" sz="quarter" idx="12"/>
          </p:nvPr>
        </p:nvSpPr>
        <p:spPr/>
        <p:txBody>
          <a:bodyPr/>
          <a:lstStyle/>
          <a:p>
            <a:fld id="{5E395E94-8105-47B2-A366-3813519F0A9E}" type="slidenum">
              <a:rPr lang="en-GB" smtClean="0"/>
              <a:t>‹#›</a:t>
            </a:fld>
            <a:endParaRPr lang="en-GB"/>
          </a:p>
        </p:txBody>
      </p:sp>
    </p:spTree>
    <p:extLst>
      <p:ext uri="{BB962C8B-B14F-4D97-AF65-F5344CB8AC3E}">
        <p14:creationId xmlns:p14="http://schemas.microsoft.com/office/powerpoint/2010/main" val="37742381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B327F-2BA3-3D58-77BA-4DEADCB5966D}"/>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27D8732A-05CF-D2B4-3310-A996DDCC7E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84AF799-97F6-56D2-8863-6B080E2238D0}"/>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E336DC2F-CED4-8D64-CEA0-AA1A189413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ACCEFF9-FCC5-56C6-0B50-5745B38E775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67A4CF5E-14CF-CFD8-81F3-434A9B17BB49}"/>
              </a:ext>
            </a:extLst>
          </p:cNvPr>
          <p:cNvSpPr>
            <a:spLocks noGrp="1"/>
          </p:cNvSpPr>
          <p:nvPr>
            <p:ph type="dt" sz="half" idx="10"/>
          </p:nvPr>
        </p:nvSpPr>
        <p:spPr/>
        <p:txBody>
          <a:bodyPr/>
          <a:lstStyle/>
          <a:p>
            <a:fld id="{B2891677-E5B3-4102-8FEC-EA2DB6725B6E}" type="datetimeFigureOut">
              <a:rPr lang="en-GB" smtClean="0"/>
              <a:t>02/11/2023</a:t>
            </a:fld>
            <a:endParaRPr lang="en-GB"/>
          </a:p>
        </p:txBody>
      </p:sp>
      <p:sp>
        <p:nvSpPr>
          <p:cNvPr id="8" name="Footer Placeholder 7">
            <a:extLst>
              <a:ext uri="{FF2B5EF4-FFF2-40B4-BE49-F238E27FC236}">
                <a16:creationId xmlns:a16="http://schemas.microsoft.com/office/drawing/2014/main" id="{380CF381-BF6D-AB2E-14A7-8A9481368F4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6DDBBD3-488A-095E-B593-373AAF72A942}"/>
              </a:ext>
            </a:extLst>
          </p:cNvPr>
          <p:cNvSpPr>
            <a:spLocks noGrp="1"/>
          </p:cNvSpPr>
          <p:nvPr>
            <p:ph type="sldNum" sz="quarter" idx="12"/>
          </p:nvPr>
        </p:nvSpPr>
        <p:spPr/>
        <p:txBody>
          <a:bodyPr/>
          <a:lstStyle/>
          <a:p>
            <a:fld id="{5E395E94-8105-47B2-A366-3813519F0A9E}" type="slidenum">
              <a:rPr lang="en-GB" smtClean="0"/>
              <a:t>‹#›</a:t>
            </a:fld>
            <a:endParaRPr lang="en-GB"/>
          </a:p>
        </p:txBody>
      </p:sp>
    </p:spTree>
    <p:extLst>
      <p:ext uri="{BB962C8B-B14F-4D97-AF65-F5344CB8AC3E}">
        <p14:creationId xmlns:p14="http://schemas.microsoft.com/office/powerpoint/2010/main" val="31828205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348FD-0E4B-B72A-ECAE-1C5C8F47EDC8}"/>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99F64FB2-28E9-C96D-7534-58CD18669AF0}"/>
              </a:ext>
            </a:extLst>
          </p:cNvPr>
          <p:cNvSpPr>
            <a:spLocks noGrp="1"/>
          </p:cNvSpPr>
          <p:nvPr>
            <p:ph type="dt" sz="half" idx="10"/>
          </p:nvPr>
        </p:nvSpPr>
        <p:spPr/>
        <p:txBody>
          <a:bodyPr/>
          <a:lstStyle/>
          <a:p>
            <a:fld id="{B2891677-E5B3-4102-8FEC-EA2DB6725B6E}" type="datetimeFigureOut">
              <a:rPr lang="en-GB" smtClean="0"/>
              <a:t>02/11/2023</a:t>
            </a:fld>
            <a:endParaRPr lang="en-GB"/>
          </a:p>
        </p:txBody>
      </p:sp>
      <p:sp>
        <p:nvSpPr>
          <p:cNvPr id="4" name="Footer Placeholder 3">
            <a:extLst>
              <a:ext uri="{FF2B5EF4-FFF2-40B4-BE49-F238E27FC236}">
                <a16:creationId xmlns:a16="http://schemas.microsoft.com/office/drawing/2014/main" id="{70D79620-A450-EBCE-295D-E5F7656F7AD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6C9428A-8D2A-1466-2209-0724A137ED4F}"/>
              </a:ext>
            </a:extLst>
          </p:cNvPr>
          <p:cNvSpPr>
            <a:spLocks noGrp="1"/>
          </p:cNvSpPr>
          <p:nvPr>
            <p:ph type="sldNum" sz="quarter" idx="12"/>
          </p:nvPr>
        </p:nvSpPr>
        <p:spPr/>
        <p:txBody>
          <a:bodyPr/>
          <a:lstStyle/>
          <a:p>
            <a:fld id="{5E395E94-8105-47B2-A366-3813519F0A9E}" type="slidenum">
              <a:rPr lang="en-GB" smtClean="0"/>
              <a:t>‹#›</a:t>
            </a:fld>
            <a:endParaRPr lang="en-GB"/>
          </a:p>
        </p:txBody>
      </p:sp>
    </p:spTree>
    <p:extLst>
      <p:ext uri="{BB962C8B-B14F-4D97-AF65-F5344CB8AC3E}">
        <p14:creationId xmlns:p14="http://schemas.microsoft.com/office/powerpoint/2010/main" val="5238930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77F99DA-074B-E596-4D2E-7A601A677380}"/>
              </a:ext>
            </a:extLst>
          </p:cNvPr>
          <p:cNvSpPr>
            <a:spLocks noGrp="1"/>
          </p:cNvSpPr>
          <p:nvPr>
            <p:ph type="dt" sz="half" idx="10"/>
          </p:nvPr>
        </p:nvSpPr>
        <p:spPr/>
        <p:txBody>
          <a:bodyPr/>
          <a:lstStyle/>
          <a:p>
            <a:fld id="{B2891677-E5B3-4102-8FEC-EA2DB6725B6E}" type="datetimeFigureOut">
              <a:rPr lang="en-GB" smtClean="0"/>
              <a:t>02/11/2023</a:t>
            </a:fld>
            <a:endParaRPr lang="en-GB"/>
          </a:p>
        </p:txBody>
      </p:sp>
      <p:sp>
        <p:nvSpPr>
          <p:cNvPr id="3" name="Footer Placeholder 2">
            <a:extLst>
              <a:ext uri="{FF2B5EF4-FFF2-40B4-BE49-F238E27FC236}">
                <a16:creationId xmlns:a16="http://schemas.microsoft.com/office/drawing/2014/main" id="{B17EE0C0-AB21-0747-BB91-C236B951626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DEF073C-206B-D93D-35D4-1761303840DD}"/>
              </a:ext>
            </a:extLst>
          </p:cNvPr>
          <p:cNvSpPr>
            <a:spLocks noGrp="1"/>
          </p:cNvSpPr>
          <p:nvPr>
            <p:ph type="sldNum" sz="quarter" idx="12"/>
          </p:nvPr>
        </p:nvSpPr>
        <p:spPr/>
        <p:txBody>
          <a:bodyPr/>
          <a:lstStyle/>
          <a:p>
            <a:fld id="{5E395E94-8105-47B2-A366-3813519F0A9E}" type="slidenum">
              <a:rPr lang="en-GB" smtClean="0"/>
              <a:t>‹#›</a:t>
            </a:fld>
            <a:endParaRPr lang="en-GB"/>
          </a:p>
        </p:txBody>
      </p:sp>
    </p:spTree>
    <p:extLst>
      <p:ext uri="{BB962C8B-B14F-4D97-AF65-F5344CB8AC3E}">
        <p14:creationId xmlns:p14="http://schemas.microsoft.com/office/powerpoint/2010/main" val="25616063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41A96B-4B40-3F61-46CD-FDA69B8C209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9F76D1C5-DA8E-6ECD-F2E6-CBA0DE5FAF6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201DF0C1-A5A5-B2E1-E9C6-AD8E21C7D0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136C5F7-986F-9A41-FB49-90F98E6E9413}"/>
              </a:ext>
            </a:extLst>
          </p:cNvPr>
          <p:cNvSpPr>
            <a:spLocks noGrp="1"/>
          </p:cNvSpPr>
          <p:nvPr>
            <p:ph type="dt" sz="half" idx="10"/>
          </p:nvPr>
        </p:nvSpPr>
        <p:spPr/>
        <p:txBody>
          <a:bodyPr/>
          <a:lstStyle/>
          <a:p>
            <a:fld id="{B2891677-E5B3-4102-8FEC-EA2DB6725B6E}" type="datetimeFigureOut">
              <a:rPr lang="en-GB" smtClean="0"/>
              <a:t>02/11/2023</a:t>
            </a:fld>
            <a:endParaRPr lang="en-GB"/>
          </a:p>
        </p:txBody>
      </p:sp>
      <p:sp>
        <p:nvSpPr>
          <p:cNvPr id="6" name="Footer Placeholder 5">
            <a:extLst>
              <a:ext uri="{FF2B5EF4-FFF2-40B4-BE49-F238E27FC236}">
                <a16:creationId xmlns:a16="http://schemas.microsoft.com/office/drawing/2014/main" id="{2D402973-A4F4-F890-2891-0C5DAD823CB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DF09D16-C063-0D8A-82A4-15DABE696F33}"/>
              </a:ext>
            </a:extLst>
          </p:cNvPr>
          <p:cNvSpPr>
            <a:spLocks noGrp="1"/>
          </p:cNvSpPr>
          <p:nvPr>
            <p:ph type="sldNum" sz="quarter" idx="12"/>
          </p:nvPr>
        </p:nvSpPr>
        <p:spPr/>
        <p:txBody>
          <a:bodyPr/>
          <a:lstStyle/>
          <a:p>
            <a:fld id="{5E395E94-8105-47B2-A366-3813519F0A9E}" type="slidenum">
              <a:rPr lang="en-GB" smtClean="0"/>
              <a:t>‹#›</a:t>
            </a:fld>
            <a:endParaRPr lang="en-GB"/>
          </a:p>
        </p:txBody>
      </p:sp>
    </p:spTree>
    <p:extLst>
      <p:ext uri="{BB962C8B-B14F-4D97-AF65-F5344CB8AC3E}">
        <p14:creationId xmlns:p14="http://schemas.microsoft.com/office/powerpoint/2010/main" val="3266936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60B6C-AF55-D949-B77B-3CE0F081F83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6D2FF371-96B2-885F-92BF-D8057D18D10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BC91B3F-77BA-7446-61A5-FB69F20E58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2DE1580-3B46-ADEF-75CF-649621284C76}"/>
              </a:ext>
            </a:extLst>
          </p:cNvPr>
          <p:cNvSpPr>
            <a:spLocks noGrp="1"/>
          </p:cNvSpPr>
          <p:nvPr>
            <p:ph type="dt" sz="half" idx="10"/>
          </p:nvPr>
        </p:nvSpPr>
        <p:spPr/>
        <p:txBody>
          <a:bodyPr/>
          <a:lstStyle/>
          <a:p>
            <a:fld id="{B2891677-E5B3-4102-8FEC-EA2DB6725B6E}" type="datetimeFigureOut">
              <a:rPr lang="en-GB" smtClean="0"/>
              <a:t>02/11/2023</a:t>
            </a:fld>
            <a:endParaRPr lang="en-GB"/>
          </a:p>
        </p:txBody>
      </p:sp>
      <p:sp>
        <p:nvSpPr>
          <p:cNvPr id="6" name="Footer Placeholder 5">
            <a:extLst>
              <a:ext uri="{FF2B5EF4-FFF2-40B4-BE49-F238E27FC236}">
                <a16:creationId xmlns:a16="http://schemas.microsoft.com/office/drawing/2014/main" id="{8925ABAA-9C2D-695E-416D-0528BAD8F38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4333EC7-DEC8-91E9-6B0E-DD4F34C44DC6}"/>
              </a:ext>
            </a:extLst>
          </p:cNvPr>
          <p:cNvSpPr>
            <a:spLocks noGrp="1"/>
          </p:cNvSpPr>
          <p:nvPr>
            <p:ph type="sldNum" sz="quarter" idx="12"/>
          </p:nvPr>
        </p:nvSpPr>
        <p:spPr/>
        <p:txBody>
          <a:bodyPr/>
          <a:lstStyle/>
          <a:p>
            <a:fld id="{5E395E94-8105-47B2-A366-3813519F0A9E}" type="slidenum">
              <a:rPr lang="en-GB" smtClean="0"/>
              <a:t>‹#›</a:t>
            </a:fld>
            <a:endParaRPr lang="en-GB"/>
          </a:p>
        </p:txBody>
      </p:sp>
    </p:spTree>
    <p:extLst>
      <p:ext uri="{BB962C8B-B14F-4D97-AF65-F5344CB8AC3E}">
        <p14:creationId xmlns:p14="http://schemas.microsoft.com/office/powerpoint/2010/main" val="33737845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737A003-2CEA-981E-F8D1-676C6B0D14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6C76E12A-8586-BAE9-C244-FE13B3014E4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26C7E73-EC9F-164D-124A-8CC2E5D50D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891677-E5B3-4102-8FEC-EA2DB6725B6E}" type="datetimeFigureOut">
              <a:rPr lang="en-GB" smtClean="0"/>
              <a:t>02/11/2023</a:t>
            </a:fld>
            <a:endParaRPr lang="en-GB"/>
          </a:p>
        </p:txBody>
      </p:sp>
      <p:sp>
        <p:nvSpPr>
          <p:cNvPr id="5" name="Footer Placeholder 4">
            <a:extLst>
              <a:ext uri="{FF2B5EF4-FFF2-40B4-BE49-F238E27FC236}">
                <a16:creationId xmlns:a16="http://schemas.microsoft.com/office/drawing/2014/main" id="{17BF2525-946E-5D2C-2E27-D262285E22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989AD1F-632B-2436-F41B-90E3D9D1AF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395E94-8105-47B2-A366-3813519F0A9E}" type="slidenum">
              <a:rPr lang="en-GB" smtClean="0"/>
              <a:t>‹#›</a:t>
            </a:fld>
            <a:endParaRPr lang="en-GB"/>
          </a:p>
        </p:txBody>
      </p:sp>
    </p:spTree>
    <p:extLst>
      <p:ext uri="{BB962C8B-B14F-4D97-AF65-F5344CB8AC3E}">
        <p14:creationId xmlns:p14="http://schemas.microsoft.com/office/powerpoint/2010/main" val="10236323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Slide Background">
            <a:extLst>
              <a:ext uri="{FF2B5EF4-FFF2-40B4-BE49-F238E27FC236}">
                <a16:creationId xmlns:a16="http://schemas.microsoft.com/office/drawing/2014/main" id="{5105D448-4A6C-48A3-8C3C-71AF58F3E5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9" name="Rectangle 28">
            <a:extLst>
              <a:ext uri="{FF2B5EF4-FFF2-40B4-BE49-F238E27FC236}">
                <a16:creationId xmlns:a16="http://schemas.microsoft.com/office/drawing/2014/main" id="{4025579F-C5D8-43BE-AF84-3E66A482C5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2544415"/>
          </a:xfrm>
          <a:prstGeom prst="rect">
            <a:avLst/>
          </a:prstGeom>
          <a:ln>
            <a:noFill/>
          </a:ln>
          <a:effectLst>
            <a:outerShdw blurRad="203200" dist="88900" dir="5460000" sx="95000" sy="95000" algn="t" rotWithShape="0">
              <a:srgbClr val="000000">
                <a:alpha val="26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9">
            <a:extLst>
              <a:ext uri="{FF2B5EF4-FFF2-40B4-BE49-F238E27FC236}">
                <a16:creationId xmlns:a16="http://schemas.microsoft.com/office/drawing/2014/main" id="{F325E27A-1684-A461-77FB-52B9B072F550}"/>
              </a:ext>
            </a:extLst>
          </p:cNvPr>
          <p:cNvSpPr>
            <a:spLocks noGrp="1"/>
          </p:cNvSpPr>
          <p:nvPr>
            <p:ph type="title"/>
          </p:nvPr>
        </p:nvSpPr>
        <p:spPr>
          <a:xfrm>
            <a:off x="761999" y="463941"/>
            <a:ext cx="9963509" cy="1616529"/>
          </a:xfrm>
        </p:spPr>
        <p:txBody>
          <a:bodyPr>
            <a:normAutofit/>
          </a:bodyPr>
          <a:lstStyle/>
          <a:p>
            <a:r>
              <a:rPr lang="en-GB" sz="4000" dirty="0"/>
              <a:t>Informative Writing</a:t>
            </a:r>
          </a:p>
        </p:txBody>
      </p:sp>
      <p:graphicFrame>
        <p:nvGraphicFramePr>
          <p:cNvPr id="13" name="Content Placeholder 12">
            <a:extLst>
              <a:ext uri="{FF2B5EF4-FFF2-40B4-BE49-F238E27FC236}">
                <a16:creationId xmlns:a16="http://schemas.microsoft.com/office/drawing/2014/main" id="{C32E63B9-9B3A-04F0-4BB6-9E4F00A5EDF9}"/>
              </a:ext>
            </a:extLst>
          </p:cNvPr>
          <p:cNvGraphicFramePr>
            <a:graphicFrameLocks noGrp="1"/>
          </p:cNvGraphicFramePr>
          <p:nvPr>
            <p:ph idx="1"/>
            <p:extLst>
              <p:ext uri="{D42A27DB-BD31-4B8C-83A1-F6EECF244321}">
                <p14:modId xmlns:p14="http://schemas.microsoft.com/office/powerpoint/2010/main" val="3417816311"/>
              </p:ext>
            </p:extLst>
          </p:nvPr>
        </p:nvGraphicFramePr>
        <p:xfrm>
          <a:off x="447040" y="2080470"/>
          <a:ext cx="11226800" cy="4075168"/>
        </p:xfrm>
        <a:graphic>
          <a:graphicData uri="http://schemas.openxmlformats.org/drawingml/2006/table">
            <a:tbl>
              <a:tblPr firstRow="1" bandRow="1">
                <a:tableStyleId>{5C22544A-7EE6-4342-B048-85BDC9FD1C3A}</a:tableStyleId>
              </a:tblPr>
              <a:tblGrid>
                <a:gridCol w="2237604">
                  <a:extLst>
                    <a:ext uri="{9D8B030D-6E8A-4147-A177-3AD203B41FA5}">
                      <a16:colId xmlns:a16="http://schemas.microsoft.com/office/drawing/2014/main" val="3280246866"/>
                    </a:ext>
                  </a:extLst>
                </a:gridCol>
                <a:gridCol w="3305079">
                  <a:extLst>
                    <a:ext uri="{9D8B030D-6E8A-4147-A177-3AD203B41FA5}">
                      <a16:colId xmlns:a16="http://schemas.microsoft.com/office/drawing/2014/main" val="3752958969"/>
                    </a:ext>
                  </a:extLst>
                </a:gridCol>
                <a:gridCol w="2438435">
                  <a:extLst>
                    <a:ext uri="{9D8B030D-6E8A-4147-A177-3AD203B41FA5}">
                      <a16:colId xmlns:a16="http://schemas.microsoft.com/office/drawing/2014/main" val="813774591"/>
                    </a:ext>
                  </a:extLst>
                </a:gridCol>
                <a:gridCol w="1727513">
                  <a:extLst>
                    <a:ext uri="{9D8B030D-6E8A-4147-A177-3AD203B41FA5}">
                      <a16:colId xmlns:a16="http://schemas.microsoft.com/office/drawing/2014/main" val="1193069947"/>
                    </a:ext>
                  </a:extLst>
                </a:gridCol>
                <a:gridCol w="1518169">
                  <a:extLst>
                    <a:ext uri="{9D8B030D-6E8A-4147-A177-3AD203B41FA5}">
                      <a16:colId xmlns:a16="http://schemas.microsoft.com/office/drawing/2014/main" val="1614225523"/>
                    </a:ext>
                  </a:extLst>
                </a:gridCol>
              </a:tblGrid>
              <a:tr h="329669">
                <a:tc>
                  <a:txBody>
                    <a:bodyPr/>
                    <a:lstStyle/>
                    <a:p>
                      <a:r>
                        <a:rPr lang="en-GB" sz="1400"/>
                        <a:t>Key features</a:t>
                      </a:r>
                    </a:p>
                  </a:txBody>
                  <a:tcPr marL="56750" marR="56750" marT="28375" marB="28375"/>
                </a:tc>
                <a:tc>
                  <a:txBody>
                    <a:bodyPr/>
                    <a:lstStyle/>
                    <a:p>
                      <a:r>
                        <a:rPr lang="en-GB" sz="1400"/>
                        <a:t>Vocabulary</a:t>
                      </a:r>
                    </a:p>
                  </a:txBody>
                  <a:tcPr marL="56750" marR="56750" marT="28375" marB="28375"/>
                </a:tc>
                <a:tc>
                  <a:txBody>
                    <a:bodyPr/>
                    <a:lstStyle/>
                    <a:p>
                      <a:r>
                        <a:rPr lang="en-GB" sz="1400"/>
                        <a:t>Tips for writing</a:t>
                      </a:r>
                    </a:p>
                  </a:txBody>
                  <a:tcPr marL="56750" marR="56750" marT="28375" marB="28375"/>
                </a:tc>
                <a:tc>
                  <a:txBody>
                    <a:bodyPr/>
                    <a:lstStyle/>
                    <a:p>
                      <a:r>
                        <a:rPr lang="en-GB" sz="1400"/>
                        <a:t>Reliable sources</a:t>
                      </a:r>
                    </a:p>
                  </a:txBody>
                  <a:tcPr marL="56750" marR="56750" marT="28375" marB="28375"/>
                </a:tc>
                <a:tc>
                  <a:txBody>
                    <a:bodyPr/>
                    <a:lstStyle/>
                    <a:p>
                      <a:r>
                        <a:rPr lang="en-GB" sz="1400"/>
                        <a:t>Examples of texts</a:t>
                      </a:r>
                    </a:p>
                  </a:txBody>
                  <a:tcPr marL="56750" marR="56750" marT="28375" marB="28375"/>
                </a:tc>
                <a:extLst>
                  <a:ext uri="{0D108BD9-81ED-4DB2-BD59-A6C34878D82A}">
                    <a16:rowId xmlns:a16="http://schemas.microsoft.com/office/drawing/2014/main" val="4014584522"/>
                  </a:ext>
                </a:extLst>
              </a:tr>
              <a:tr h="3745499">
                <a:tc>
                  <a:txBody>
                    <a:bodyPr/>
                    <a:lstStyle/>
                    <a:p>
                      <a:pPr lvl="0" fontAlgn="base"/>
                      <a:r>
                        <a:rPr lang="en-GB" sz="1400" kern="1200">
                          <a:solidFill>
                            <a:schemeClr val="dk1"/>
                          </a:solidFill>
                          <a:effectLst/>
                          <a:latin typeface="+mn-lt"/>
                          <a:ea typeface="+mn-ea"/>
                          <a:cs typeface="+mn-cs"/>
                        </a:rPr>
                        <a:t>A clear and concise introduction that states the purpose of the text. </a:t>
                      </a:r>
                    </a:p>
                    <a:p>
                      <a:pPr lvl="0" fontAlgn="base"/>
                      <a:r>
                        <a:rPr lang="en-GB" sz="1400" kern="1200">
                          <a:solidFill>
                            <a:schemeClr val="dk1"/>
                          </a:solidFill>
                          <a:effectLst/>
                          <a:latin typeface="+mn-lt"/>
                          <a:ea typeface="+mn-ea"/>
                          <a:cs typeface="+mn-cs"/>
                        </a:rPr>
                        <a:t>A well-organized body that presents the information in a logical order. </a:t>
                      </a:r>
                    </a:p>
                    <a:p>
                      <a:pPr lvl="0" fontAlgn="base"/>
                      <a:r>
                        <a:rPr lang="en-GB" sz="1400" kern="1200">
                          <a:solidFill>
                            <a:schemeClr val="dk1"/>
                          </a:solidFill>
                          <a:effectLst/>
                          <a:latin typeface="+mn-lt"/>
                          <a:ea typeface="+mn-ea"/>
                          <a:cs typeface="+mn-cs"/>
                        </a:rPr>
                        <a:t>A conclusion that summarizes the main points of the text. </a:t>
                      </a:r>
                    </a:p>
                    <a:p>
                      <a:pPr lvl="0" fontAlgn="base"/>
                      <a:r>
                        <a:rPr lang="en-GB" sz="1400" kern="1200">
                          <a:solidFill>
                            <a:schemeClr val="dk1"/>
                          </a:solidFill>
                          <a:effectLst/>
                          <a:latin typeface="+mn-lt"/>
                          <a:ea typeface="+mn-ea"/>
                          <a:cs typeface="+mn-cs"/>
                        </a:rPr>
                        <a:t>Accurate and relevant information from reliable sources. </a:t>
                      </a:r>
                    </a:p>
                    <a:p>
                      <a:pPr lvl="0" fontAlgn="base"/>
                      <a:r>
                        <a:rPr lang="en-GB" sz="1400" kern="1200">
                          <a:solidFill>
                            <a:schemeClr val="dk1"/>
                          </a:solidFill>
                          <a:effectLst/>
                          <a:latin typeface="+mn-lt"/>
                          <a:ea typeface="+mn-ea"/>
                          <a:cs typeface="+mn-cs"/>
                        </a:rPr>
                        <a:t>A neutral and objective tone. </a:t>
                      </a:r>
                    </a:p>
                    <a:p>
                      <a:pPr lvl="0" fontAlgn="base"/>
                      <a:r>
                        <a:rPr lang="en-GB" sz="1400" kern="1200">
                          <a:solidFill>
                            <a:schemeClr val="dk1"/>
                          </a:solidFill>
                          <a:effectLst/>
                          <a:latin typeface="+mn-lt"/>
                          <a:ea typeface="+mn-ea"/>
                          <a:cs typeface="+mn-cs"/>
                        </a:rPr>
                        <a:t>Correct grammar, punctuation, and spelling. </a:t>
                      </a:r>
                    </a:p>
                    <a:p>
                      <a:endParaRPr lang="en-GB" sz="1400"/>
                    </a:p>
                  </a:txBody>
                  <a:tcPr marL="56750" marR="56750" marT="28375" marB="28375"/>
                </a:tc>
                <a:tc>
                  <a:txBody>
                    <a:bodyPr/>
                    <a:lstStyle/>
                    <a:p>
                      <a:pPr lvl="0" fontAlgn="base"/>
                      <a:r>
                        <a:rPr lang="en-GB" sz="1400" kern="1200" dirty="0">
                          <a:solidFill>
                            <a:schemeClr val="dk1"/>
                          </a:solidFill>
                          <a:effectLst/>
                          <a:latin typeface="+mn-lt"/>
                          <a:ea typeface="+mn-ea"/>
                          <a:cs typeface="+mn-cs"/>
                        </a:rPr>
                        <a:t>Definition: A statement that tells what a word means. </a:t>
                      </a:r>
                    </a:p>
                    <a:p>
                      <a:pPr lvl="0" fontAlgn="base"/>
                      <a:r>
                        <a:rPr lang="en-GB" sz="1400" kern="1200" dirty="0">
                          <a:solidFill>
                            <a:schemeClr val="dk1"/>
                          </a:solidFill>
                          <a:effectLst/>
                          <a:latin typeface="+mn-lt"/>
                          <a:ea typeface="+mn-ea"/>
                          <a:cs typeface="+mn-cs"/>
                        </a:rPr>
                        <a:t>Example: An example is a specific instance of something. </a:t>
                      </a:r>
                    </a:p>
                    <a:p>
                      <a:pPr lvl="0" fontAlgn="base"/>
                      <a:r>
                        <a:rPr lang="en-GB" sz="1400" kern="1200" dirty="0">
                          <a:solidFill>
                            <a:schemeClr val="dk1"/>
                          </a:solidFill>
                          <a:effectLst/>
                          <a:latin typeface="+mn-lt"/>
                          <a:ea typeface="+mn-ea"/>
                          <a:cs typeface="+mn-cs"/>
                        </a:rPr>
                        <a:t>Explanation: An explanation is a statement that provides information about something. </a:t>
                      </a:r>
                    </a:p>
                    <a:p>
                      <a:pPr lvl="0" fontAlgn="base"/>
                      <a:r>
                        <a:rPr lang="en-GB" sz="1400" kern="1200" dirty="0">
                          <a:solidFill>
                            <a:schemeClr val="dk1"/>
                          </a:solidFill>
                          <a:effectLst/>
                          <a:latin typeface="+mn-lt"/>
                          <a:ea typeface="+mn-ea"/>
                          <a:cs typeface="+mn-cs"/>
                        </a:rPr>
                        <a:t>Comparison: A comparison is a statement that shows how two things are similar. </a:t>
                      </a:r>
                    </a:p>
                    <a:p>
                      <a:pPr lvl="0" fontAlgn="base"/>
                      <a:r>
                        <a:rPr lang="en-GB" sz="1400" kern="1200" dirty="0">
                          <a:solidFill>
                            <a:schemeClr val="dk1"/>
                          </a:solidFill>
                          <a:effectLst/>
                          <a:latin typeface="+mn-lt"/>
                          <a:ea typeface="+mn-ea"/>
                          <a:cs typeface="+mn-cs"/>
                        </a:rPr>
                        <a:t>Contrast: A contrast is a statement that shows how two things are different. </a:t>
                      </a:r>
                    </a:p>
                    <a:p>
                      <a:pPr lvl="0" fontAlgn="base"/>
                      <a:r>
                        <a:rPr lang="en-GB" sz="1400" kern="1200" dirty="0">
                          <a:solidFill>
                            <a:schemeClr val="dk1"/>
                          </a:solidFill>
                          <a:effectLst/>
                          <a:latin typeface="+mn-lt"/>
                          <a:ea typeface="+mn-ea"/>
                          <a:cs typeface="+mn-cs"/>
                        </a:rPr>
                        <a:t>Cause and effect: Cause and effect is a relationship between two things in which one thing (the cause) leads to another thing (the effect). </a:t>
                      </a:r>
                    </a:p>
                    <a:p>
                      <a:endParaRPr lang="en-GB" sz="1400" dirty="0"/>
                    </a:p>
                  </a:txBody>
                  <a:tcPr marL="56750" marR="56750" marT="28375" marB="28375"/>
                </a:tc>
                <a:tc>
                  <a:txBody>
                    <a:bodyPr/>
                    <a:lstStyle/>
                    <a:p>
                      <a:pPr lvl="0" fontAlgn="base"/>
                      <a:r>
                        <a:rPr lang="en-GB" sz="1400" kern="1200">
                          <a:solidFill>
                            <a:schemeClr val="dk1"/>
                          </a:solidFill>
                          <a:effectLst/>
                          <a:latin typeface="+mn-lt"/>
                          <a:ea typeface="+mn-ea"/>
                          <a:cs typeface="+mn-cs"/>
                        </a:rPr>
                        <a:t>Choose a topic that you are interested in and that you know something about. </a:t>
                      </a:r>
                    </a:p>
                    <a:p>
                      <a:pPr lvl="0" fontAlgn="base"/>
                      <a:r>
                        <a:rPr lang="en-GB" sz="1400" kern="1200">
                          <a:solidFill>
                            <a:schemeClr val="dk1"/>
                          </a:solidFill>
                          <a:effectLst/>
                          <a:latin typeface="+mn-lt"/>
                          <a:ea typeface="+mn-ea"/>
                          <a:cs typeface="+mn-cs"/>
                        </a:rPr>
                        <a:t>Do your research and gather information from a variety of sources. </a:t>
                      </a:r>
                    </a:p>
                    <a:p>
                      <a:pPr lvl="0" fontAlgn="base"/>
                      <a:r>
                        <a:rPr lang="en-GB" sz="1400" kern="1200">
                          <a:solidFill>
                            <a:schemeClr val="dk1"/>
                          </a:solidFill>
                          <a:effectLst/>
                          <a:latin typeface="+mn-lt"/>
                          <a:ea typeface="+mn-ea"/>
                          <a:cs typeface="+mn-cs"/>
                        </a:rPr>
                        <a:t>Be critical of the information that you find and evaluate its reliability. </a:t>
                      </a:r>
                    </a:p>
                    <a:p>
                      <a:pPr lvl="0" fontAlgn="base"/>
                      <a:r>
                        <a:rPr lang="en-GB" sz="1400" kern="1200">
                          <a:solidFill>
                            <a:schemeClr val="dk1"/>
                          </a:solidFill>
                          <a:effectLst/>
                          <a:latin typeface="+mn-lt"/>
                          <a:ea typeface="+mn-ea"/>
                          <a:cs typeface="+mn-cs"/>
                        </a:rPr>
                        <a:t>Organize your information in a logical order. </a:t>
                      </a:r>
                    </a:p>
                    <a:p>
                      <a:pPr lvl="0" fontAlgn="base"/>
                      <a:r>
                        <a:rPr lang="en-GB" sz="1400" kern="1200">
                          <a:solidFill>
                            <a:schemeClr val="dk1"/>
                          </a:solidFill>
                          <a:effectLst/>
                          <a:latin typeface="+mn-lt"/>
                          <a:ea typeface="+mn-ea"/>
                          <a:cs typeface="+mn-cs"/>
                        </a:rPr>
                        <a:t>Write in a clear and concise style. </a:t>
                      </a:r>
                    </a:p>
                    <a:p>
                      <a:pPr lvl="0" fontAlgn="base"/>
                      <a:r>
                        <a:rPr lang="en-GB" sz="1400" kern="1200">
                          <a:solidFill>
                            <a:schemeClr val="dk1"/>
                          </a:solidFill>
                          <a:effectLst/>
                          <a:latin typeface="+mn-lt"/>
                          <a:ea typeface="+mn-ea"/>
                          <a:cs typeface="+mn-cs"/>
                        </a:rPr>
                        <a:t>Use academic voice. </a:t>
                      </a:r>
                    </a:p>
                    <a:p>
                      <a:pPr lvl="0" fontAlgn="base"/>
                      <a:r>
                        <a:rPr lang="en-GB" sz="1400" kern="1200">
                          <a:solidFill>
                            <a:schemeClr val="dk1"/>
                          </a:solidFill>
                          <a:effectLst/>
                          <a:latin typeface="+mn-lt"/>
                          <a:ea typeface="+mn-ea"/>
                          <a:cs typeface="+mn-cs"/>
                        </a:rPr>
                        <a:t>Reference your sources correctly. </a:t>
                      </a:r>
                    </a:p>
                    <a:p>
                      <a:endParaRPr lang="en-GB" sz="1400"/>
                    </a:p>
                  </a:txBody>
                  <a:tcPr marL="56750" marR="56750" marT="28375" marB="28375"/>
                </a:tc>
                <a:tc>
                  <a:txBody>
                    <a:bodyPr/>
                    <a:lstStyle/>
                    <a:p>
                      <a:pPr lvl="0" fontAlgn="base"/>
                      <a:r>
                        <a:rPr lang="en-GB" sz="1400" kern="1200">
                          <a:solidFill>
                            <a:schemeClr val="dk1"/>
                          </a:solidFill>
                          <a:effectLst/>
                          <a:latin typeface="+mn-lt"/>
                          <a:ea typeface="+mn-ea"/>
                          <a:cs typeface="+mn-cs"/>
                        </a:rPr>
                        <a:t>Books </a:t>
                      </a:r>
                    </a:p>
                    <a:p>
                      <a:pPr lvl="0" fontAlgn="base"/>
                      <a:r>
                        <a:rPr lang="en-GB" sz="1400" kern="1200">
                          <a:solidFill>
                            <a:schemeClr val="dk1"/>
                          </a:solidFill>
                          <a:effectLst/>
                          <a:latin typeface="+mn-lt"/>
                          <a:ea typeface="+mn-ea"/>
                          <a:cs typeface="+mn-cs"/>
                        </a:rPr>
                        <a:t>Journal articles </a:t>
                      </a:r>
                    </a:p>
                    <a:p>
                      <a:pPr lvl="0" fontAlgn="base"/>
                      <a:r>
                        <a:rPr lang="en-GB" sz="1400" kern="1200">
                          <a:solidFill>
                            <a:schemeClr val="dk1"/>
                          </a:solidFill>
                          <a:effectLst/>
                          <a:latin typeface="+mn-lt"/>
                          <a:ea typeface="+mn-ea"/>
                          <a:cs typeface="+mn-cs"/>
                        </a:rPr>
                        <a:t>Websites </a:t>
                      </a:r>
                    </a:p>
                    <a:p>
                      <a:pPr lvl="0" fontAlgn="base"/>
                      <a:r>
                        <a:rPr lang="en-GB" sz="1400" kern="1200">
                          <a:solidFill>
                            <a:schemeClr val="dk1"/>
                          </a:solidFill>
                          <a:effectLst/>
                          <a:latin typeface="+mn-lt"/>
                          <a:ea typeface="+mn-ea"/>
                          <a:cs typeface="+mn-cs"/>
                        </a:rPr>
                        <a:t>Newspapers </a:t>
                      </a:r>
                    </a:p>
                    <a:p>
                      <a:pPr lvl="0" fontAlgn="base"/>
                      <a:r>
                        <a:rPr lang="en-GB" sz="1400" kern="1200">
                          <a:solidFill>
                            <a:schemeClr val="dk1"/>
                          </a:solidFill>
                          <a:effectLst/>
                          <a:latin typeface="+mn-lt"/>
                          <a:ea typeface="+mn-ea"/>
                          <a:cs typeface="+mn-cs"/>
                        </a:rPr>
                        <a:t>Magazines </a:t>
                      </a:r>
                    </a:p>
                    <a:p>
                      <a:pPr lvl="0" fontAlgn="base"/>
                      <a:r>
                        <a:rPr lang="en-GB" sz="1400" kern="1200">
                          <a:solidFill>
                            <a:schemeClr val="dk1"/>
                          </a:solidFill>
                          <a:effectLst/>
                          <a:latin typeface="+mn-lt"/>
                          <a:ea typeface="+mn-ea"/>
                          <a:cs typeface="+mn-cs"/>
                        </a:rPr>
                        <a:t>Government websites </a:t>
                      </a:r>
                    </a:p>
                    <a:p>
                      <a:pPr lvl="0" fontAlgn="base"/>
                      <a:r>
                        <a:rPr lang="en-GB" sz="1400" kern="1200">
                          <a:solidFill>
                            <a:schemeClr val="dk1"/>
                          </a:solidFill>
                          <a:effectLst/>
                          <a:latin typeface="+mn-lt"/>
                          <a:ea typeface="+mn-ea"/>
                          <a:cs typeface="+mn-cs"/>
                        </a:rPr>
                        <a:t>Non-profit organizations </a:t>
                      </a:r>
                    </a:p>
                    <a:p>
                      <a:pPr lvl="0" fontAlgn="base"/>
                      <a:r>
                        <a:rPr lang="en-GB" sz="1400" kern="1200">
                          <a:solidFill>
                            <a:schemeClr val="dk1"/>
                          </a:solidFill>
                          <a:effectLst/>
                          <a:latin typeface="+mn-lt"/>
                          <a:ea typeface="+mn-ea"/>
                          <a:cs typeface="+mn-cs"/>
                        </a:rPr>
                        <a:t>Academic institutions </a:t>
                      </a:r>
                    </a:p>
                    <a:p>
                      <a:endParaRPr lang="en-GB" sz="1400"/>
                    </a:p>
                  </a:txBody>
                  <a:tcPr marL="56750" marR="56750" marT="28375" marB="28375"/>
                </a:tc>
                <a:tc>
                  <a:txBody>
                    <a:bodyPr/>
                    <a:lstStyle/>
                    <a:p>
                      <a:pPr lvl="0" fontAlgn="base"/>
                      <a:r>
                        <a:rPr lang="en-GB" sz="1400" kern="1200" dirty="0">
                          <a:solidFill>
                            <a:schemeClr val="dk1"/>
                          </a:solidFill>
                          <a:effectLst/>
                          <a:latin typeface="+mn-lt"/>
                          <a:ea typeface="+mn-ea"/>
                          <a:cs typeface="+mn-cs"/>
                        </a:rPr>
                        <a:t>Reports </a:t>
                      </a:r>
                    </a:p>
                    <a:p>
                      <a:pPr lvl="0" fontAlgn="base"/>
                      <a:r>
                        <a:rPr lang="en-GB" sz="1400" kern="1200" dirty="0">
                          <a:solidFill>
                            <a:schemeClr val="dk1"/>
                          </a:solidFill>
                          <a:effectLst/>
                          <a:latin typeface="+mn-lt"/>
                          <a:ea typeface="+mn-ea"/>
                          <a:cs typeface="+mn-cs"/>
                        </a:rPr>
                        <a:t>Essays </a:t>
                      </a:r>
                    </a:p>
                    <a:p>
                      <a:pPr lvl="0" fontAlgn="base"/>
                      <a:r>
                        <a:rPr lang="en-GB" sz="1400" kern="1200" dirty="0">
                          <a:solidFill>
                            <a:schemeClr val="dk1"/>
                          </a:solidFill>
                          <a:effectLst/>
                          <a:latin typeface="+mn-lt"/>
                          <a:ea typeface="+mn-ea"/>
                          <a:cs typeface="+mn-cs"/>
                        </a:rPr>
                        <a:t>Presentations </a:t>
                      </a:r>
                    </a:p>
                    <a:p>
                      <a:pPr lvl="0" fontAlgn="base"/>
                      <a:r>
                        <a:rPr lang="en-GB" sz="1400" kern="1200" dirty="0">
                          <a:solidFill>
                            <a:schemeClr val="dk1"/>
                          </a:solidFill>
                          <a:effectLst/>
                          <a:latin typeface="+mn-lt"/>
                          <a:ea typeface="+mn-ea"/>
                          <a:cs typeface="+mn-cs"/>
                        </a:rPr>
                        <a:t>Articles </a:t>
                      </a:r>
                    </a:p>
                    <a:p>
                      <a:pPr lvl="0" fontAlgn="base"/>
                      <a:r>
                        <a:rPr lang="en-GB" sz="1400" kern="1200" dirty="0">
                          <a:solidFill>
                            <a:schemeClr val="dk1"/>
                          </a:solidFill>
                          <a:effectLst/>
                          <a:latin typeface="+mn-lt"/>
                          <a:ea typeface="+mn-ea"/>
                          <a:cs typeface="+mn-cs"/>
                        </a:rPr>
                        <a:t>Book reviews </a:t>
                      </a:r>
                    </a:p>
                    <a:p>
                      <a:pPr lvl="0" fontAlgn="base"/>
                      <a:r>
                        <a:rPr lang="en-GB" sz="1400" kern="1200" dirty="0">
                          <a:solidFill>
                            <a:schemeClr val="dk1"/>
                          </a:solidFill>
                          <a:effectLst/>
                          <a:latin typeface="+mn-lt"/>
                          <a:ea typeface="+mn-ea"/>
                          <a:cs typeface="+mn-cs"/>
                        </a:rPr>
                        <a:t>Research papers </a:t>
                      </a:r>
                    </a:p>
                    <a:p>
                      <a:endParaRPr lang="en-GB" sz="1400" dirty="0"/>
                    </a:p>
                  </a:txBody>
                  <a:tcPr marL="56750" marR="56750" marT="28375" marB="28375"/>
                </a:tc>
                <a:extLst>
                  <a:ext uri="{0D108BD9-81ED-4DB2-BD59-A6C34878D82A}">
                    <a16:rowId xmlns:a16="http://schemas.microsoft.com/office/drawing/2014/main" val="3953490747"/>
                  </a:ext>
                </a:extLst>
              </a:tr>
            </a:tbl>
          </a:graphicData>
        </a:graphic>
      </p:graphicFrame>
    </p:spTree>
    <p:extLst>
      <p:ext uri="{BB962C8B-B14F-4D97-AF65-F5344CB8AC3E}">
        <p14:creationId xmlns:p14="http://schemas.microsoft.com/office/powerpoint/2010/main" val="9336663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Shape 1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Isosceles Triangle 1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Content Placeholder 3">
            <a:extLst>
              <a:ext uri="{FF2B5EF4-FFF2-40B4-BE49-F238E27FC236}">
                <a16:creationId xmlns:a16="http://schemas.microsoft.com/office/drawing/2014/main" id="{70AEAD86-D96C-B1A0-AB25-41BF6C50EEC4}"/>
              </a:ext>
            </a:extLst>
          </p:cNvPr>
          <p:cNvGraphicFramePr>
            <a:graphicFrameLocks noGrp="1"/>
          </p:cNvGraphicFramePr>
          <p:nvPr>
            <p:ph idx="1"/>
            <p:extLst>
              <p:ext uri="{D42A27DB-BD31-4B8C-83A1-F6EECF244321}">
                <p14:modId xmlns:p14="http://schemas.microsoft.com/office/powerpoint/2010/main" val="2754932848"/>
              </p:ext>
            </p:extLst>
          </p:nvPr>
        </p:nvGraphicFramePr>
        <p:xfrm>
          <a:off x="643467" y="739693"/>
          <a:ext cx="10905067" cy="5378614"/>
        </p:xfrm>
        <a:graphic>
          <a:graphicData uri="http://schemas.openxmlformats.org/drawingml/2006/table">
            <a:tbl>
              <a:tblPr firstRow="1" bandRow="1">
                <a:solidFill>
                  <a:schemeClr val="bg1">
                    <a:lumMod val="95000"/>
                  </a:schemeClr>
                </a:solidFill>
                <a:tableStyleId>{5C22544A-7EE6-4342-B048-85BDC9FD1C3A}</a:tableStyleId>
              </a:tblPr>
              <a:tblGrid>
                <a:gridCol w="4071122">
                  <a:extLst>
                    <a:ext uri="{9D8B030D-6E8A-4147-A177-3AD203B41FA5}">
                      <a16:colId xmlns:a16="http://schemas.microsoft.com/office/drawing/2014/main" val="66770950"/>
                    </a:ext>
                  </a:extLst>
                </a:gridCol>
                <a:gridCol w="3407374">
                  <a:extLst>
                    <a:ext uri="{9D8B030D-6E8A-4147-A177-3AD203B41FA5}">
                      <a16:colId xmlns:a16="http://schemas.microsoft.com/office/drawing/2014/main" val="2438018900"/>
                    </a:ext>
                  </a:extLst>
                </a:gridCol>
                <a:gridCol w="3426571">
                  <a:extLst>
                    <a:ext uri="{9D8B030D-6E8A-4147-A177-3AD203B41FA5}">
                      <a16:colId xmlns:a16="http://schemas.microsoft.com/office/drawing/2014/main" val="2566950892"/>
                    </a:ext>
                  </a:extLst>
                </a:gridCol>
              </a:tblGrid>
              <a:tr h="467280">
                <a:tc>
                  <a:txBody>
                    <a:bodyPr/>
                    <a:lstStyle/>
                    <a:p>
                      <a:r>
                        <a:rPr lang="en-GB" sz="1700" b="1" cap="none" spc="0">
                          <a:solidFill>
                            <a:schemeClr val="tx1"/>
                          </a:solidFill>
                        </a:rPr>
                        <a:t>Things to keep in mind</a:t>
                      </a:r>
                    </a:p>
                  </a:txBody>
                  <a:tcPr marL="68621" marR="50778" marT="19606" marB="147046" anchor="b">
                    <a:lnL w="12700" cmpd="sng">
                      <a:noFill/>
                    </a:lnL>
                    <a:lnR w="12700" cmpd="sng">
                      <a:noFill/>
                    </a:lnR>
                    <a:lnT w="9525" cap="flat" cmpd="sng" algn="ctr">
                      <a:noFill/>
                      <a:prstDash val="solid"/>
                    </a:lnT>
                    <a:lnB w="38100" cmpd="sng">
                      <a:noFill/>
                    </a:lnB>
                    <a:solidFill>
                      <a:schemeClr val="bg1">
                        <a:lumMod val="95000"/>
                      </a:schemeClr>
                    </a:solidFill>
                  </a:tcPr>
                </a:tc>
                <a:tc>
                  <a:txBody>
                    <a:bodyPr/>
                    <a:lstStyle/>
                    <a:p>
                      <a:r>
                        <a:rPr lang="en-GB" sz="1700" b="1" cap="none" spc="0">
                          <a:solidFill>
                            <a:schemeClr val="tx1"/>
                          </a:solidFill>
                        </a:rPr>
                        <a:t>Structure</a:t>
                      </a:r>
                    </a:p>
                  </a:txBody>
                  <a:tcPr marL="68621" marR="50778" marT="19606" marB="147046" anchor="b">
                    <a:lnL w="12700" cmpd="sng">
                      <a:noFill/>
                    </a:lnL>
                    <a:lnR w="12700" cmpd="sng">
                      <a:noFill/>
                    </a:lnR>
                    <a:lnT w="9525" cap="flat" cmpd="sng" algn="ctr">
                      <a:noFill/>
                      <a:prstDash val="solid"/>
                    </a:lnT>
                    <a:lnB w="38100" cmpd="sng">
                      <a:noFill/>
                    </a:lnB>
                    <a:solidFill>
                      <a:schemeClr val="bg1">
                        <a:lumMod val="95000"/>
                      </a:schemeClr>
                    </a:solidFill>
                  </a:tcPr>
                </a:tc>
                <a:tc>
                  <a:txBody>
                    <a:bodyPr/>
                    <a:lstStyle/>
                    <a:p>
                      <a:r>
                        <a:rPr lang="en-GB" sz="1700" b="1" cap="none" spc="0">
                          <a:solidFill>
                            <a:schemeClr val="tx1"/>
                          </a:solidFill>
                        </a:rPr>
                        <a:t>Plagiarism</a:t>
                      </a:r>
                    </a:p>
                  </a:txBody>
                  <a:tcPr marL="68621" marR="50778" marT="19606" marB="147046" anchor="b">
                    <a:lnL w="12700" cmpd="sng">
                      <a:noFill/>
                    </a:lnL>
                    <a:lnR w="12700" cmpd="sng">
                      <a:noFill/>
                    </a:lnR>
                    <a:lnT w="9525" cap="flat" cmpd="sng" algn="ctr">
                      <a:noFill/>
                      <a:prstDash val="solid"/>
                    </a:lnT>
                    <a:lnB w="38100" cmpd="sng">
                      <a:noFill/>
                    </a:lnB>
                    <a:solidFill>
                      <a:schemeClr val="bg1">
                        <a:lumMod val="95000"/>
                      </a:schemeClr>
                    </a:solidFill>
                  </a:tcPr>
                </a:tc>
                <a:extLst>
                  <a:ext uri="{0D108BD9-81ED-4DB2-BD59-A6C34878D82A}">
                    <a16:rowId xmlns:a16="http://schemas.microsoft.com/office/drawing/2014/main" val="874311574"/>
                  </a:ext>
                </a:extLst>
              </a:tr>
              <a:tr h="4911334">
                <a:tc>
                  <a:txBody>
                    <a:bodyPr/>
                    <a:lstStyle/>
                    <a:p>
                      <a:pPr fontAlgn="base"/>
                      <a:r>
                        <a:rPr lang="en-GB" sz="1300" kern="1200" cap="none" spc="0">
                          <a:solidFill>
                            <a:schemeClr val="tx1"/>
                          </a:solidFill>
                          <a:effectLst/>
                          <a:latin typeface="+mn-lt"/>
                          <a:ea typeface="+mn-ea"/>
                          <a:cs typeface="+mn-cs"/>
                        </a:rPr>
                        <a:t>Bias </a:t>
                      </a:r>
                    </a:p>
                    <a:p>
                      <a:pPr lvl="0" fontAlgn="base"/>
                      <a:r>
                        <a:rPr lang="en-GB" sz="1300" kern="1200" cap="none" spc="0">
                          <a:solidFill>
                            <a:schemeClr val="tx1"/>
                          </a:solidFill>
                          <a:effectLst/>
                          <a:latin typeface="+mn-lt"/>
                          <a:ea typeface="+mn-ea"/>
                          <a:cs typeface="+mn-cs"/>
                        </a:rPr>
                        <a:t>Bias is a prejudice in favour of or against one thing, person, or group compared with another, usually in a way considered to be unfair. </a:t>
                      </a:r>
                    </a:p>
                    <a:p>
                      <a:pPr lvl="0" fontAlgn="base"/>
                      <a:r>
                        <a:rPr lang="en-GB" sz="1300" kern="1200" cap="none" spc="0">
                          <a:solidFill>
                            <a:schemeClr val="tx1"/>
                          </a:solidFill>
                          <a:effectLst/>
                          <a:latin typeface="+mn-lt"/>
                          <a:ea typeface="+mn-ea"/>
                          <a:cs typeface="+mn-cs"/>
                        </a:rPr>
                        <a:t>It is important to be aware of bias when writing information texts. When choosing sources of information, it is important to select sources that are objective and unbiased. </a:t>
                      </a:r>
                    </a:p>
                    <a:p>
                      <a:pPr fontAlgn="base"/>
                      <a:r>
                        <a:rPr lang="en-GB" sz="1300" kern="1200" cap="none" spc="0">
                          <a:solidFill>
                            <a:schemeClr val="tx1"/>
                          </a:solidFill>
                          <a:effectLst/>
                          <a:latin typeface="+mn-lt"/>
                          <a:ea typeface="+mn-ea"/>
                          <a:cs typeface="+mn-cs"/>
                        </a:rPr>
                        <a:t>Academic Voice </a:t>
                      </a:r>
                    </a:p>
                    <a:p>
                      <a:pPr lvl="0" fontAlgn="base"/>
                      <a:r>
                        <a:rPr lang="en-GB" sz="1300" kern="1200" cap="none" spc="0">
                          <a:solidFill>
                            <a:schemeClr val="tx1"/>
                          </a:solidFill>
                          <a:effectLst/>
                          <a:latin typeface="+mn-lt"/>
                          <a:ea typeface="+mn-ea"/>
                          <a:cs typeface="+mn-cs"/>
                        </a:rPr>
                        <a:t>Academic voice is the formal language used in academic writing. It is characterized by clear, concise language and a neutral tone. </a:t>
                      </a:r>
                    </a:p>
                    <a:p>
                      <a:pPr lvl="0" fontAlgn="base"/>
                      <a:r>
                        <a:rPr lang="en-GB" sz="1300" kern="1200" cap="none" spc="0">
                          <a:solidFill>
                            <a:schemeClr val="tx1"/>
                          </a:solidFill>
                          <a:effectLst/>
                          <a:latin typeface="+mn-lt"/>
                          <a:ea typeface="+mn-ea"/>
                          <a:cs typeface="+mn-cs"/>
                        </a:rPr>
                        <a:t>When writing information texts, it is important to use academic voice. This will help your writing to be clear, concise, and objective. </a:t>
                      </a:r>
                    </a:p>
                    <a:p>
                      <a:pPr fontAlgn="base"/>
                      <a:r>
                        <a:rPr lang="en-GB" sz="1300" kern="1200" cap="none" spc="0">
                          <a:solidFill>
                            <a:schemeClr val="tx1"/>
                          </a:solidFill>
                          <a:effectLst/>
                          <a:latin typeface="+mn-lt"/>
                          <a:ea typeface="+mn-ea"/>
                          <a:cs typeface="+mn-cs"/>
                        </a:rPr>
                        <a:t>Referencing </a:t>
                      </a:r>
                    </a:p>
                    <a:p>
                      <a:pPr lvl="0" fontAlgn="base"/>
                      <a:r>
                        <a:rPr lang="en-GB" sz="1300" kern="1200" cap="none" spc="0">
                          <a:solidFill>
                            <a:schemeClr val="tx1"/>
                          </a:solidFill>
                          <a:effectLst/>
                          <a:latin typeface="+mn-lt"/>
                          <a:ea typeface="+mn-ea"/>
                          <a:cs typeface="+mn-cs"/>
                        </a:rPr>
                        <a:t>Referencing is the process of giving credit to the sources of information that you use in your writing. It is important to reference your sources so that your readers can find the information that you used. </a:t>
                      </a:r>
                    </a:p>
                    <a:p>
                      <a:pPr lvl="0" fontAlgn="base"/>
                      <a:r>
                        <a:rPr lang="en-GB" sz="1300" kern="1200" cap="none" spc="0">
                          <a:solidFill>
                            <a:schemeClr val="tx1"/>
                          </a:solidFill>
                          <a:effectLst/>
                          <a:latin typeface="+mn-lt"/>
                          <a:ea typeface="+mn-ea"/>
                          <a:cs typeface="+mn-cs"/>
                        </a:rPr>
                        <a:t>There are a variety of ways to reference your sources. The most common way is to use footnotes or endnotes. </a:t>
                      </a:r>
                    </a:p>
                    <a:p>
                      <a:endParaRPr lang="en-GB" sz="1300" cap="none" spc="0">
                        <a:solidFill>
                          <a:schemeClr val="tx1"/>
                        </a:solidFill>
                      </a:endParaRPr>
                    </a:p>
                  </a:txBody>
                  <a:tcPr marL="68621" marR="50778" marT="19606" marB="147046">
                    <a:lnL w="12700" cap="flat" cmpd="sng" algn="ctr">
                      <a:solidFill>
                        <a:schemeClr val="accent1"/>
                      </a:solidFill>
                      <a:prstDash val="solid"/>
                    </a:lnL>
                    <a:lnR w="12700" cmpd="sng">
                      <a:noFill/>
                      <a:prstDash val="solid"/>
                    </a:lnR>
                    <a:lnT w="38100" cmpd="sng">
                      <a:noFill/>
                    </a:lnT>
                    <a:lnB w="12700" cmpd="sng">
                      <a:noFill/>
                      <a:prstDash val="solid"/>
                    </a:lnB>
                    <a:solidFill>
                      <a:schemeClr val="bg1">
                        <a:lumMod val="95000"/>
                      </a:schemeClr>
                    </a:solidFill>
                  </a:tcPr>
                </a:tc>
                <a:tc>
                  <a:txBody>
                    <a:bodyPr/>
                    <a:lstStyle/>
                    <a:p>
                      <a:pPr lvl="0" fontAlgn="base"/>
                      <a:r>
                        <a:rPr lang="en-GB" sz="1300" kern="1200" cap="none" spc="0">
                          <a:solidFill>
                            <a:schemeClr val="tx1"/>
                          </a:solidFill>
                          <a:effectLst/>
                          <a:latin typeface="+mn-lt"/>
                          <a:ea typeface="+mn-ea"/>
                          <a:cs typeface="+mn-cs"/>
                        </a:rPr>
                        <a:t>Introduction: The introduction should state the purpose of the text and give the reader a brief overview of what will be discussed. </a:t>
                      </a:r>
                    </a:p>
                    <a:p>
                      <a:pPr lvl="0" fontAlgn="base"/>
                      <a:r>
                        <a:rPr lang="en-GB" sz="1300" kern="1200" cap="none" spc="0">
                          <a:solidFill>
                            <a:schemeClr val="tx1"/>
                          </a:solidFill>
                          <a:effectLst/>
                          <a:latin typeface="+mn-lt"/>
                          <a:ea typeface="+mn-ea"/>
                          <a:cs typeface="+mn-cs"/>
                        </a:rPr>
                        <a:t>Body: The body of the text should present the information in a logical order. Each point should be supported with evidence from reliable sources. </a:t>
                      </a:r>
                    </a:p>
                    <a:p>
                      <a:pPr lvl="0" fontAlgn="base"/>
                      <a:r>
                        <a:rPr lang="en-GB" sz="1300" kern="1200" cap="none" spc="0">
                          <a:solidFill>
                            <a:schemeClr val="tx1"/>
                          </a:solidFill>
                          <a:effectLst/>
                          <a:latin typeface="+mn-lt"/>
                          <a:ea typeface="+mn-ea"/>
                          <a:cs typeface="+mn-cs"/>
                        </a:rPr>
                        <a:t>Conclusion: The conclusion should summarize the main points of the text and leave the reader with something to think about. </a:t>
                      </a:r>
                    </a:p>
                    <a:p>
                      <a:endParaRPr lang="en-GB" sz="1300" cap="none" spc="0">
                        <a:solidFill>
                          <a:schemeClr val="tx1"/>
                        </a:solidFill>
                      </a:endParaRPr>
                    </a:p>
                  </a:txBody>
                  <a:tcPr marL="68621" marR="50778" marT="19606" marB="147046">
                    <a:lnL w="12700" cmpd="sng">
                      <a:noFill/>
                      <a:prstDash val="solid"/>
                    </a:lnL>
                    <a:lnR w="12700" cmpd="sng">
                      <a:noFill/>
                      <a:prstDash val="solid"/>
                    </a:lnR>
                    <a:lnT w="38100" cmpd="sng">
                      <a:noFill/>
                    </a:lnT>
                    <a:lnB w="12700" cmpd="sng">
                      <a:noFill/>
                      <a:prstDash val="solid"/>
                    </a:lnB>
                    <a:solidFill>
                      <a:schemeClr val="bg1">
                        <a:lumMod val="95000"/>
                      </a:schemeClr>
                    </a:solidFill>
                  </a:tcPr>
                </a:tc>
                <a:tc>
                  <a:txBody>
                    <a:bodyPr/>
                    <a:lstStyle/>
                    <a:p>
                      <a:r>
                        <a:rPr lang="en-GB" sz="1300" kern="1200" cap="none" spc="0">
                          <a:solidFill>
                            <a:schemeClr val="tx1"/>
                          </a:solidFill>
                          <a:effectLst/>
                          <a:latin typeface="+mn-lt"/>
                          <a:ea typeface="+mn-ea"/>
                          <a:cs typeface="+mn-cs"/>
                        </a:rPr>
                        <a:t>Most forms of information writing will require some degree of knowledge or research. When using ideas from texts or the internet, you must re-write all information in your own words.</a:t>
                      </a:r>
                    </a:p>
                    <a:p>
                      <a:r>
                        <a:rPr lang="en-GB" sz="1300" kern="1200" cap="none" spc="0">
                          <a:solidFill>
                            <a:schemeClr val="tx1"/>
                          </a:solidFill>
                          <a:effectLst/>
                          <a:latin typeface="+mn-lt"/>
                          <a:ea typeface="+mn-ea"/>
                          <a:cs typeface="+mn-cs"/>
                        </a:rPr>
                        <a:t> Copying information from other sources into your writing piece without changing it into your own words is classed as PLAGIARISM and is forbidden. </a:t>
                      </a:r>
                    </a:p>
                    <a:p>
                      <a:r>
                        <a:rPr lang="en-GB" sz="1300" kern="1200" cap="none" spc="0">
                          <a:solidFill>
                            <a:schemeClr val="tx1"/>
                          </a:solidFill>
                          <a:effectLst/>
                          <a:latin typeface="+mn-lt"/>
                          <a:ea typeface="+mn-ea"/>
                          <a:cs typeface="+mn-cs"/>
                        </a:rPr>
                        <a:t> </a:t>
                      </a:r>
                    </a:p>
                    <a:p>
                      <a:r>
                        <a:rPr lang="en-GB" sz="1300" kern="1200" cap="none" spc="0">
                          <a:solidFill>
                            <a:schemeClr val="tx1"/>
                          </a:solidFill>
                          <a:effectLst/>
                          <a:latin typeface="+mn-lt"/>
                          <a:ea typeface="+mn-ea"/>
                          <a:cs typeface="+mn-cs"/>
                        </a:rPr>
                        <a:t>Don’t copy: The crew quickly came across a large bird, apparently flightless. </a:t>
                      </a:r>
                    </a:p>
                    <a:p>
                      <a:r>
                        <a:rPr lang="en-GB" sz="1300" kern="1200" cap="none" spc="0">
                          <a:solidFill>
                            <a:schemeClr val="tx1"/>
                          </a:solidFill>
                          <a:effectLst/>
                          <a:latin typeface="+mn-lt"/>
                          <a:ea typeface="+mn-ea"/>
                          <a:cs typeface="+mn-cs"/>
                        </a:rPr>
                        <a:t>Do write: In no time the team discovered a great bird which appeared to be unable to fly.</a:t>
                      </a:r>
                    </a:p>
                    <a:p>
                      <a:endParaRPr lang="en-GB" sz="1300" cap="none" spc="0">
                        <a:solidFill>
                          <a:schemeClr val="tx1"/>
                        </a:solidFill>
                      </a:endParaRPr>
                    </a:p>
                  </a:txBody>
                  <a:tcPr marL="68621" marR="50778" marT="19606" marB="147046">
                    <a:lnL w="12700" cmpd="sng">
                      <a:noFill/>
                      <a:prstDash val="solid"/>
                    </a:lnL>
                    <a:lnR w="12700" cmpd="sng">
                      <a:noFill/>
                      <a:prstDash val="solid"/>
                    </a:lnR>
                    <a:lnT w="38100" cmpd="sng">
                      <a:noFill/>
                    </a:lnT>
                    <a:lnB w="12700" cmpd="sng">
                      <a:noFill/>
                      <a:prstDash val="solid"/>
                    </a:lnB>
                    <a:solidFill>
                      <a:schemeClr val="bg1">
                        <a:lumMod val="95000"/>
                      </a:schemeClr>
                    </a:solidFill>
                  </a:tcPr>
                </a:tc>
                <a:extLst>
                  <a:ext uri="{0D108BD9-81ED-4DB2-BD59-A6C34878D82A}">
                    <a16:rowId xmlns:a16="http://schemas.microsoft.com/office/drawing/2014/main" val="3486142018"/>
                  </a:ext>
                </a:extLst>
              </a:tr>
            </a:tbl>
          </a:graphicData>
        </a:graphic>
      </p:graphicFrame>
    </p:spTree>
    <p:extLst>
      <p:ext uri="{BB962C8B-B14F-4D97-AF65-F5344CB8AC3E}">
        <p14:creationId xmlns:p14="http://schemas.microsoft.com/office/powerpoint/2010/main" val="22419221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a3f2d2e-8347-4b27-9ffb-01456fb4c1d8">
      <Terms xmlns="http://schemas.microsoft.com/office/infopath/2007/PartnerControls"/>
    </lcf76f155ced4ddcb4097134ff3c332f>
    <TaxCatchAll xmlns="8b115fc3-0104-4132-9620-7d56764a5c0c" xsi:nil="true"/>
    <SharedWithUsers xmlns="8b115fc3-0104-4132-9620-7d56764a5c0c">
      <UserInfo>
        <DisplayName/>
        <AccountId xsi:nil="true"/>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646DEC295A62B4EB3C228792FC807FC" ma:contentTypeVersion="16" ma:contentTypeDescription="Create a new document." ma:contentTypeScope="" ma:versionID="2951263cdc3ee69db35a3db9d1f3266a">
  <xsd:schema xmlns:xsd="http://www.w3.org/2001/XMLSchema" xmlns:xs="http://www.w3.org/2001/XMLSchema" xmlns:p="http://schemas.microsoft.com/office/2006/metadata/properties" xmlns:ns2="ca3f2d2e-8347-4b27-9ffb-01456fb4c1d8" xmlns:ns3="8b115fc3-0104-4132-9620-7d56764a5c0c" targetNamespace="http://schemas.microsoft.com/office/2006/metadata/properties" ma:root="true" ma:fieldsID="b9d42c2c560ca57acbf9ab1e443ffac3" ns2:_="" ns3:_="">
    <xsd:import namespace="ca3f2d2e-8347-4b27-9ffb-01456fb4c1d8"/>
    <xsd:import namespace="8b115fc3-0104-4132-9620-7d56764a5c0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3f2d2e-8347-4b27-9ffb-01456fb4c1d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ca8110b4-7946-418e-8ab0-d3d0ec8bffd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b115fc3-0104-4132-9620-7d56764a5c0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29a623c4-493f-4f85-af16-9a95c18f4346}" ma:internalName="TaxCatchAll" ma:showField="CatchAllData" ma:web="8b115fc3-0104-4132-9620-7d56764a5c0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120DE55-E836-4162-BAB7-E4C21C408375}">
  <ds:schemaRefs>
    <ds:schemaRef ds:uri="http://schemas.microsoft.com/office/2006/metadata/properties"/>
    <ds:schemaRef ds:uri="92715f6f-18bb-4bc0-b3bb-b7fd71df2efe"/>
    <ds:schemaRef ds:uri="58b22c85-6686-4a3c-b8d8-27dade53b4e4"/>
    <ds:schemaRef ds:uri="http://purl.org/dc/elements/1.1/"/>
    <ds:schemaRef ds:uri="http://schemas.openxmlformats.org/package/2006/metadata/core-properties"/>
    <ds:schemaRef ds:uri="http://schemas.microsoft.com/office/2006/documentManagement/types"/>
    <ds:schemaRef ds:uri="http://www.w3.org/XML/1998/namespace"/>
    <ds:schemaRef ds:uri="http://purl.org/dc/terms/"/>
    <ds:schemaRef ds:uri="http://schemas.microsoft.com/office/infopath/2007/PartnerControls"/>
    <ds:schemaRef ds:uri="http://purl.org/dc/dcmitype/"/>
  </ds:schemaRefs>
</ds:datastoreItem>
</file>

<file path=customXml/itemProps2.xml><?xml version="1.0" encoding="utf-8"?>
<ds:datastoreItem xmlns:ds="http://schemas.openxmlformats.org/officeDocument/2006/customXml" ds:itemID="{EA17FADE-CC37-4273-8E8D-4A8B6E94E7F1}"/>
</file>

<file path=customXml/itemProps3.xml><?xml version="1.0" encoding="utf-8"?>
<ds:datastoreItem xmlns:ds="http://schemas.openxmlformats.org/officeDocument/2006/customXml" ds:itemID="{A47C5E6C-6A72-4FA0-8734-5DF1C77A38A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TotalTime>
  <Words>599</Words>
  <Application>Microsoft Office PowerPoint</Application>
  <PresentationFormat>Widescreen</PresentationFormat>
  <Paragraphs>59</Paragraphs>
  <Slides>2</Slides>
  <Notes>0</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Informative Writing</vt:lpstr>
      <vt:lpstr>PowerPoint Presentation</vt:lpstr>
    </vt:vector>
  </TitlesOfParts>
  <Company>Dumfries and Galloway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Mrs McGeechan</dc:creator>
  <cp:lastModifiedBy>Mrs McGeechan</cp:lastModifiedBy>
  <cp:revision>4</cp:revision>
  <dcterms:created xsi:type="dcterms:W3CDTF">2023-11-02T21:34:49Z</dcterms:created>
  <dcterms:modified xsi:type="dcterms:W3CDTF">2023-11-02T21:50:20Z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0x010100C646DEC295A62B4EB3C228792FC807FC</vt:lpwstr>
  </property>
  <property fmtid="{D5CDD505-2E9C-101B-9397-08002B2CF9AE}" pid="3" name="MediaServiceImageTags">
    <vt:lpwstr/>
  </property>
  <property fmtid="{D5CDD505-2E9C-101B-9397-08002B2CF9AE}" pid="4" name="_SourceUrl">
    <vt:lpwstr/>
  </property>
  <property fmtid="{D5CDD505-2E9C-101B-9397-08002B2CF9AE}" pid="5" name="_SharedFileIndex">
    <vt:lpwstr/>
  </property>
  <property fmtid="{D5CDD505-2E9C-101B-9397-08002B2CF9AE}" pid="6" name="ComplianceAssetId">
    <vt:lpwstr/>
  </property>
  <property fmtid="{D5CDD505-2E9C-101B-9397-08002B2CF9AE}" pid="7" name="_ExtendedDescription">
    <vt:lpwstr/>
  </property>
  <property fmtid="{D5CDD505-2E9C-101B-9397-08002B2CF9AE}" pid="8" name="TriggerFlowInfo">
    <vt:lpwstr/>
  </property>
</Properties>
</file>