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227D-7E47-44B6-8293-EFF1CB7FABAF}" v="12" dt="2023-11-02T21:50:16.6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3DC6-84E2-D1AB-BB3D-D4D188AE4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0D448-0EC9-3BB7-3B7C-04965B66C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2343E-AB6F-F02D-4C40-4E666888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BCD15-39F2-7F09-D8CD-32719597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321AD-1548-C414-6E7E-863AD929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85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294C5-0DA4-F3EF-56F5-36228268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AFD32-5BDA-7F58-D31C-76AC3EA51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3EDF-979E-14B0-3539-2FD1DEA4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CD64-57A8-F2F4-C73B-278BA4D1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8FB1-20B9-DB71-11BF-CF99EA68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9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3434A-DAED-C18B-D1B9-F4A8C6856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D57FB-709A-0587-4DC0-037A8BD5B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0EEDD-D734-E7E3-B610-26300A99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E0B10-C7FD-FA9E-09F8-57D8767B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E171A-DC62-BB1D-A142-64E982CF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0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A7A86-4411-7165-4F8B-F1CA9A61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6DC8-7FF9-2926-9867-A71B02ECD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C387-3BA0-9639-034E-D025F95D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F401-612E-DC88-DB76-316D6772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D0769-9FB0-8255-F0DC-FF43C72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13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CBC20-6386-AA2A-4704-C25C4161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18494-B07A-AD2A-A5F1-093F7FB4F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54AB1-03E5-980B-4797-54528D60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E7E2C-62D6-CF9D-3D33-45EA0A35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3B53D-70F4-FC2B-A000-DBEEA82D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4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AA79-D7BE-385B-07AA-0E34DA5A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0E11-BB6A-79BA-5ECB-3266E0FCE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B8112-E9AF-FF0C-FD21-6AF355267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88D65-6A02-5457-EE50-9247254B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05B15-1ADE-477F-ED26-DE8C77DD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D1ED-9F23-C47D-3F02-0A0229B8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3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327F-2BA3-3D58-77BA-4DEADCB5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8732A-05CF-D2B4-3310-A996DDCC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AF799-97F6-56D2-8863-6B080E22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36DC2F-CED4-8D64-CEA0-AA1A18941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CEFF9-FCC5-56C6-0B50-5745B38E7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A4CF5E-14CF-CFD8-81F3-434A9B17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CF381-BF6D-AB2E-14A7-8A948136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DBBD3-488A-095E-B593-373AAF72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82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48FD-0E4B-B72A-ECAE-1C5C8F47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64FB2-28E9-C96D-7534-58CD1866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D79620-A450-EBCE-295D-E5F7656F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9428A-8D2A-1466-2209-0724A137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9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F99DA-074B-E596-4D2E-7A601A67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EE0C0-AB21-0747-BB91-C236B951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F073C-206B-D93D-35D4-17613038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A96B-4B40-3F61-46CD-FDA69B8C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D1C5-DA8E-6ECD-F2E6-CBA0DE5FA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DF0C1-A5A5-B2E1-E9C6-AD8E21C7D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C5F7-986F-9A41-FB49-90F98E6E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02973-A4F4-F890-2891-0C5DAD82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09D16-C063-0D8A-82A4-15DABE69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3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60B6C-AF55-D949-B77B-3CE0F081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FF371-96B2-885F-92BF-D8057D18D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91B3F-77BA-7446-61A5-FB69F20E5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E1580-3B46-ADEF-75CF-64962128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5ABAA-9C2D-695E-416D-0528BAD8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33EC7-DEC8-91E9-6B0E-DD4F34C4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8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7A003-2CEA-981E-F8D1-676C6B0D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E12A-8586-BAE9-C244-FE13B3014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7E73-EC9F-164D-124A-8CC2E5D50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1677-E5B3-4102-8FEC-EA2DB6725B6E}" type="datetimeFigureOut">
              <a:rPr lang="en-GB" smtClean="0"/>
              <a:t>02/11/2023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F2525-946E-5D2C-2E27-D262285E22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9AD1F-632B-2436-F41B-90E3D9D1A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6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325E27A-1684-A461-77FB-52B9B072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GB" sz="4000" dirty="0"/>
              <a:t>Group Discussion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32E63B9-9B3A-04F0-4BB6-9E4F00A5E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4665902"/>
              </p:ext>
            </p:extLst>
          </p:nvPr>
        </p:nvGraphicFramePr>
        <p:xfrm>
          <a:off x="971549" y="1342264"/>
          <a:ext cx="10201275" cy="494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4226">
                  <a:extLst>
                    <a:ext uri="{9D8B030D-6E8A-4147-A177-3AD203B41FA5}">
                      <a16:colId xmlns:a16="http://schemas.microsoft.com/office/drawing/2014/main" val="3280246866"/>
                    </a:ext>
                  </a:extLst>
                </a:gridCol>
                <a:gridCol w="4095750">
                  <a:extLst>
                    <a:ext uri="{9D8B030D-6E8A-4147-A177-3AD203B41FA5}">
                      <a16:colId xmlns:a16="http://schemas.microsoft.com/office/drawing/2014/main" val="3752958969"/>
                    </a:ext>
                  </a:extLst>
                </a:gridCol>
                <a:gridCol w="2781299">
                  <a:extLst>
                    <a:ext uri="{9D8B030D-6E8A-4147-A177-3AD203B41FA5}">
                      <a16:colId xmlns:a16="http://schemas.microsoft.com/office/drawing/2014/main" val="813774591"/>
                    </a:ext>
                  </a:extLst>
                </a:gridCol>
              </a:tblGrid>
              <a:tr h="272399">
                <a:tc>
                  <a:txBody>
                    <a:bodyPr/>
                    <a:lstStyle/>
                    <a:p>
                      <a:r>
                        <a:rPr lang="en-GB" sz="1600"/>
                        <a:t>Structure</a:t>
                      </a:r>
                    </a:p>
                  </a:txBody>
                  <a:tcPr marL="46366" marR="46366" marT="23183" marB="23183"/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Team Work</a:t>
                      </a:r>
                    </a:p>
                  </a:txBody>
                  <a:tcPr marL="46366" marR="46366" marT="23183" marB="23183"/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Top Tips</a:t>
                      </a:r>
                    </a:p>
                  </a:txBody>
                  <a:tcPr marL="46366" marR="46366" marT="23183" marB="23183"/>
                </a:tc>
                <a:extLst>
                  <a:ext uri="{0D108BD9-81ED-4DB2-BD59-A6C34878D82A}">
                    <a16:rowId xmlns:a16="http://schemas.microsoft.com/office/drawing/2014/main" val="4014584522"/>
                  </a:ext>
                </a:extLst>
              </a:tr>
              <a:tr h="4658122">
                <a:tc>
                  <a:txBody>
                    <a:bodyPr/>
                    <a:lstStyle/>
                    <a:p>
                      <a:pPr lvl="0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Introduction  -start with a short opening statement that will capture the attention of others</a:t>
                      </a:r>
                    </a:p>
                    <a:p>
                      <a:pPr lvl="0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Main Points – present arguments logically, and support them with evidence</a:t>
                      </a:r>
                    </a:p>
                    <a:p>
                      <a:pPr lvl="0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Counter arguments – don’t ignore these.  Address them, but be respectful.</a:t>
                      </a:r>
                    </a:p>
                    <a:p>
                      <a:pPr lvl="0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Conclusion – summarise and restate your opinion</a:t>
                      </a:r>
                    </a:p>
                    <a:p>
                      <a:endParaRPr lang="en-GB" sz="1600" dirty="0"/>
                    </a:p>
                  </a:txBody>
                  <a:tcPr marL="46366" marR="46366" marT="23183" marB="23183"/>
                </a:tc>
                <a:tc>
                  <a:txBody>
                    <a:bodyPr/>
                    <a:lstStyle/>
                    <a:p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are assessing you on how well you work together (even if there is someone challenging on your team, you’ll be assessed on how you deal with this).</a:t>
                      </a:r>
                    </a:p>
                    <a:p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Collaboration – you need to work together and value the input of others</a:t>
                      </a:r>
                    </a:p>
                    <a:p>
                      <a:pPr lvl="0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on ideas – if someone makes a great point, don’t be afraid to add to this or build on it.</a:t>
                      </a:r>
                    </a:p>
                    <a:p>
                      <a:pPr lvl="0"/>
                      <a:r>
                        <a:rPr lang="en-GB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 – make sure you are participating fully and encouraging others to contribute.</a:t>
                      </a:r>
                    </a:p>
                    <a:p>
                      <a:endParaRPr lang="en-GB" sz="1600"/>
                    </a:p>
                  </a:txBody>
                  <a:tcPr marL="46366" marR="46366" marT="23183" marB="23183"/>
                </a:tc>
                <a:tc>
                  <a:txBody>
                    <a:bodyPr/>
                    <a:lstStyle/>
                    <a:p>
                      <a:pPr lvl="0" fontAlgn="base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Active listening – pay attention to others and make sure you respond to their points.</a:t>
                      </a:r>
                    </a:p>
                    <a:p>
                      <a:pPr lvl="0" fontAlgn="base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management – keep track of the time and make sure everyone can contribute.</a:t>
                      </a:r>
                    </a:p>
                    <a:p>
                      <a:pPr lvl="0" fontAlgn="base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Stay on Topic</a:t>
                      </a:r>
                    </a:p>
                    <a:p>
                      <a:pPr lvl="0" fontAlgn="base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Respect others</a:t>
                      </a:r>
                    </a:p>
                    <a:p>
                      <a:pPr lvl="0" fontAlgn="base"/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 persuasive KO for techniques.</a:t>
                      </a:r>
                    </a:p>
                    <a:p>
                      <a:endParaRPr lang="en-GB" sz="1600" dirty="0"/>
                    </a:p>
                  </a:txBody>
                  <a:tcPr marL="46366" marR="46366" marT="23183" marB="23183"/>
                </a:tc>
                <a:extLst>
                  <a:ext uri="{0D108BD9-81ED-4DB2-BD59-A6C34878D82A}">
                    <a16:rowId xmlns:a16="http://schemas.microsoft.com/office/drawing/2014/main" val="3953490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6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AEAD86-D96C-B1A0-AB25-41BF6C50E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029348"/>
              </p:ext>
            </p:extLst>
          </p:nvPr>
        </p:nvGraphicFramePr>
        <p:xfrm>
          <a:off x="643466" y="704404"/>
          <a:ext cx="10905067" cy="6002584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4804833">
                  <a:extLst>
                    <a:ext uri="{9D8B030D-6E8A-4147-A177-3AD203B41FA5}">
                      <a16:colId xmlns:a16="http://schemas.microsoft.com/office/drawing/2014/main" val="66770950"/>
                    </a:ext>
                  </a:extLst>
                </a:gridCol>
                <a:gridCol w="2981326">
                  <a:extLst>
                    <a:ext uri="{9D8B030D-6E8A-4147-A177-3AD203B41FA5}">
                      <a16:colId xmlns:a16="http://schemas.microsoft.com/office/drawing/2014/main" val="2438018900"/>
                    </a:ext>
                  </a:extLst>
                </a:gridCol>
                <a:gridCol w="3118908">
                  <a:extLst>
                    <a:ext uri="{9D8B030D-6E8A-4147-A177-3AD203B41FA5}">
                      <a16:colId xmlns:a16="http://schemas.microsoft.com/office/drawing/2014/main" val="2566950892"/>
                    </a:ext>
                  </a:extLst>
                </a:gridCol>
              </a:tblGrid>
              <a:tr h="467280"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Research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Pace, tone and clarity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Body language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311574"/>
                  </a:ext>
                </a:extLst>
              </a:tr>
              <a:tr h="4911334">
                <a:tc>
                  <a:txBody>
                    <a:bodyPr/>
                    <a:lstStyle/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Participation – make sure you know your stuff before the discussion by researching thoroughly enough to make a meaningful contribution.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Evidence – make sure you have facts and examples to support the points you make. 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Counterarguments – these need careful research, too, so that you can respond well.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Notes – you can take notes with you for the assessment.  Write down your facts, summarise main points etc.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Pace – make sure you are not too fast or too slow.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Tone – be friendly and respectful, even when disagreeing.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Volume – ensure you can be heard, but make sure you don’t shout at others.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Clarity – keep it simple, well structured and avoid jargon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Eye Contact  - make this with everyone in the group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Posture – sit up straight to convey confidence and interest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Gestures – use natural and purposeful hand gestures</a:t>
                      </a:r>
                    </a:p>
                    <a:p>
                      <a:pPr lvl="0"/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Facial Expressions – make sure you reflect </a:t>
                      </a:r>
                      <a:r>
                        <a:rPr lang="en-GB" sz="2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emotions of the discussion (empathy, enthusiasm etc)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14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922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  <SharedWithUsers xmlns="8b115fc3-0104-4132-9620-7d56764a5c0c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47C5E6C-6A72-4FA0-8734-5DF1C77A38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981389-3491-4352-81BA-21193C2ED242}"/>
</file>

<file path=customXml/itemProps3.xml><?xml version="1.0" encoding="utf-8"?>
<ds:datastoreItem xmlns:ds="http://schemas.openxmlformats.org/officeDocument/2006/customXml" ds:itemID="{3120DE55-E836-4162-BAB7-E4C21C408375}">
  <ds:schemaRefs>
    <ds:schemaRef ds:uri="http://purl.org/dc/dcmitype/"/>
    <ds:schemaRef ds:uri="92715f6f-18bb-4bc0-b3bb-b7fd71df2ef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8b22c85-6686-4a3c-b8d8-27dade53b4e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360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Group Discussion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Mrs McGeechan</dc:creator>
  <cp:lastModifiedBy>Mrs McGeechan</cp:lastModifiedBy>
  <cp:revision>6</cp:revision>
  <dcterms:created xsi:type="dcterms:W3CDTF">2023-11-02T21:34:49Z</dcterms:created>
  <dcterms:modified xsi:type="dcterms:W3CDTF">2023-11-02T21:57:16Z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  <property fmtid="{D5CDD505-2E9C-101B-9397-08002B2CF9AE}" pid="3" name="Order">
    <vt:r8>110300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