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227D-7E47-44B6-8293-EFF1CB7FABAF}" v="12" dt="2023-11-02T21:50:16.6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3DC6-84E2-D1AB-BB3D-D4D188AE4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0D448-0EC9-3BB7-3B7C-04965B66C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2343E-AB6F-F02D-4C40-4E666888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BCD15-39F2-7F09-D8CD-32719597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321AD-1548-C414-6E7E-863AD929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85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294C5-0DA4-F3EF-56F5-36228268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AFD32-5BDA-7F58-D31C-76AC3EA51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3EDF-979E-14B0-3539-2FD1DEA4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CD64-57A8-F2F4-C73B-278BA4D1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8FB1-20B9-DB71-11BF-CF99EA68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9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3434A-DAED-C18B-D1B9-F4A8C6856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D57FB-709A-0587-4DC0-037A8BD5B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0EEDD-D734-E7E3-B610-26300A99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E0B10-C7FD-FA9E-09F8-57D8767B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E171A-DC62-BB1D-A142-64E982CF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0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A7A86-4411-7165-4F8B-F1CA9A61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6DC8-7FF9-2926-9867-A71B02ECD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C387-3BA0-9639-034E-D025F95D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F401-612E-DC88-DB76-316D6772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D0769-9FB0-8255-F0DC-FF43C72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13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CBC20-6386-AA2A-4704-C25C4161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18494-B07A-AD2A-A5F1-093F7FB4F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54AB1-03E5-980B-4797-54528D60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E7E2C-62D6-CF9D-3D33-45EA0A35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3B53D-70F4-FC2B-A000-DBEEA82D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4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AA79-D7BE-385B-07AA-0E34DA5A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0E11-BB6A-79BA-5ECB-3266E0FCE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B8112-E9AF-FF0C-FD21-6AF355267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88D65-6A02-5457-EE50-9247254B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05B15-1ADE-477F-ED26-DE8C77DD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D1ED-9F23-C47D-3F02-0A0229B8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3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327F-2BA3-3D58-77BA-4DEADCB5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8732A-05CF-D2B4-3310-A996DDCC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AF799-97F6-56D2-8863-6B080E22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36DC2F-CED4-8D64-CEA0-AA1A18941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CEFF9-FCC5-56C6-0B50-5745B38E7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A4CF5E-14CF-CFD8-81F3-434A9B17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CF381-BF6D-AB2E-14A7-8A948136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DBBD3-488A-095E-B593-373AAF72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82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48FD-0E4B-B72A-ECAE-1C5C8F47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64FB2-28E9-C96D-7534-58CD1866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D79620-A450-EBCE-295D-E5F7656F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9428A-8D2A-1466-2209-0724A137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9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F99DA-074B-E596-4D2E-7A601A67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EE0C0-AB21-0747-BB91-C236B951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F073C-206B-D93D-35D4-17613038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A96B-4B40-3F61-46CD-FDA69B8C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D1C5-DA8E-6ECD-F2E6-CBA0DE5FA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DF0C1-A5A5-B2E1-E9C6-AD8E21C7D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C5F7-986F-9A41-FB49-90F98E6E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02973-A4F4-F890-2891-0C5DAD82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09D16-C063-0D8A-82A4-15DABE69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3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60B6C-AF55-D949-B77B-3CE0F081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FF371-96B2-885F-92BF-D8057D18D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91B3F-77BA-7446-61A5-FB69F20E5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E1580-3B46-ADEF-75CF-64962128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5ABAA-9C2D-695E-416D-0528BAD8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33EC7-DEC8-91E9-6B0E-DD4F34C4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8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7A003-2CEA-981E-F8D1-676C6B0D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E12A-8586-BAE9-C244-FE13B3014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7E73-EC9F-164D-124A-8CC2E5D50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F2525-946E-5D2C-2E27-D262285E22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9AD1F-632B-2436-F41B-90E3D9D1A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6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325E27A-1684-A461-77FB-52B9B072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80" y="965546"/>
            <a:ext cx="9738257" cy="1107126"/>
          </a:xfrm>
        </p:spPr>
        <p:txBody>
          <a:bodyPr anchor="t">
            <a:normAutofit/>
          </a:bodyPr>
          <a:lstStyle/>
          <a:p>
            <a:r>
              <a:rPr lang="en-GB" sz="3200" dirty="0"/>
              <a:t>Discursive Writing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C4353C-C927-1758-0BEF-21E9E0D81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32E63B9-9B3A-04F0-4BB6-9E4F00A5E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109467"/>
              </p:ext>
            </p:extLst>
          </p:nvPr>
        </p:nvGraphicFramePr>
        <p:xfrm>
          <a:off x="523239" y="1519109"/>
          <a:ext cx="11145521" cy="5189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8895">
                  <a:extLst>
                    <a:ext uri="{9D8B030D-6E8A-4147-A177-3AD203B41FA5}">
                      <a16:colId xmlns:a16="http://schemas.microsoft.com/office/drawing/2014/main" val="3280246866"/>
                    </a:ext>
                  </a:extLst>
                </a:gridCol>
                <a:gridCol w="2515555">
                  <a:extLst>
                    <a:ext uri="{9D8B030D-6E8A-4147-A177-3AD203B41FA5}">
                      <a16:colId xmlns:a16="http://schemas.microsoft.com/office/drawing/2014/main" val="3752958969"/>
                    </a:ext>
                  </a:extLst>
                </a:gridCol>
                <a:gridCol w="3479971">
                  <a:extLst>
                    <a:ext uri="{9D8B030D-6E8A-4147-A177-3AD203B41FA5}">
                      <a16:colId xmlns:a16="http://schemas.microsoft.com/office/drawing/2014/main" val="813774591"/>
                    </a:ext>
                  </a:extLst>
                </a:gridCol>
                <a:gridCol w="2481100">
                  <a:extLst>
                    <a:ext uri="{9D8B030D-6E8A-4147-A177-3AD203B41FA5}">
                      <a16:colId xmlns:a16="http://schemas.microsoft.com/office/drawing/2014/main" val="1193069947"/>
                    </a:ext>
                  </a:extLst>
                </a:gridCol>
              </a:tblGrid>
              <a:tr h="270656">
                <a:tc>
                  <a:txBody>
                    <a:bodyPr/>
                    <a:lstStyle/>
                    <a:p>
                      <a:r>
                        <a:rPr lang="en-GB" sz="1100"/>
                        <a:t>Before you start</a:t>
                      </a:r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100"/>
                        <a:t>Genre</a:t>
                      </a:r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100"/>
                        <a:t>Introduction</a:t>
                      </a:r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100"/>
                        <a:t>Main body</a:t>
                      </a:r>
                    </a:p>
                  </a:txBody>
                  <a:tcPr marL="26387" marR="26387" marT="13194" marB="13194"/>
                </a:tc>
                <a:extLst>
                  <a:ext uri="{0D108BD9-81ED-4DB2-BD59-A6C34878D82A}">
                    <a16:rowId xmlns:a16="http://schemas.microsoft.com/office/drawing/2014/main" val="4014584522"/>
                  </a:ext>
                </a:extLst>
              </a:tr>
              <a:tr h="2191999">
                <a:tc rowSpan="3">
                  <a:txBody>
                    <a:bodyPr/>
                    <a:lstStyle/>
                    <a:p>
                      <a:r>
                        <a:rPr lang="en-GB" sz="1100"/>
                        <a:t>Consider these terms</a:t>
                      </a:r>
                    </a:p>
                    <a:p>
                      <a:endParaRPr lang="en-GB" sz="1100"/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BIAS: Preference for one point of view over another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STANCE: The opinion of a writer or the point of view that they will argue. Eg/ For or Against testing on animals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NEUTRAL: Writing and word choice that is fair, un-opinionated and unbiased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RHETORIC: Language that is specifically designed to persuade and have an emotional impact on the reader. </a:t>
                      </a:r>
                    </a:p>
                    <a:p>
                      <a:endParaRPr lang="en-GB" sz="1100"/>
                    </a:p>
                  </a:txBody>
                  <a:tcPr marL="26387" marR="26387" marT="13194" marB="13194"/>
                </a:tc>
                <a:tc rowSpan="3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Argumentative: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topic is explored in an unbiased, balanced manner. Both sides of an issue are weighed up before reaching a stance and forming an opinion in the conclusion</a:t>
                      </a:r>
                    </a:p>
                    <a:p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Persuasive: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topic is explored in a biased, one sided manner. The side of an issue that the writer favours or agrees with is promoted and the opposing argument is discredited </a:t>
                      </a:r>
                    </a:p>
                    <a:p>
                      <a:endParaRPr lang="en-GB" sz="1100" dirty="0"/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Introduce your topic/the issue you will be exploring</a:t>
                      </a:r>
                    </a:p>
                    <a:p>
                      <a:pPr lvl="0"/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Discursive: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Give an overview of the reasons for/against the issue that you will explore in more depth in your writing</a:t>
                      </a:r>
                    </a:p>
                    <a:p>
                      <a:pPr lvl="0"/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Persuasive: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Make your own stance (opinion) on the issue clear</a:t>
                      </a:r>
                    </a:p>
                    <a:p>
                      <a:endParaRPr lang="en-GB" sz="1100"/>
                    </a:p>
                  </a:txBody>
                  <a:tcPr marL="26387" marR="26387" marT="13194" marB="13194"/>
                </a:tc>
                <a:tc rowSpan="3">
                  <a:txBody>
                    <a:bodyPr/>
                    <a:lstStyle/>
                    <a:p>
                      <a:pPr lvl="0"/>
                      <a:r>
                        <a:rPr lang="en-GB" sz="16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oint – start by making the point you will focus on in this paragraph, and make sure it links to the question you are answering.</a:t>
                      </a:r>
                    </a:p>
                    <a:p>
                      <a:r>
                        <a:rPr lang="en-GB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vidence/quote – give evidence from the text, </a:t>
                      </a:r>
                      <a:r>
                        <a:rPr lang="en-GB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tp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back up your point. It is best </a:t>
                      </a:r>
                      <a:r>
                        <a:rPr lang="en-GB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tto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this by introducing and using a quote. </a:t>
                      </a:r>
                    </a:p>
                    <a:p>
                      <a:r>
                        <a:rPr lang="en-GB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xplain – make it clear that the evidence you have used backs up the point of the paragraph.</a:t>
                      </a:r>
                    </a:p>
                    <a:p>
                      <a:pPr lvl="0" fontAlgn="base"/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n-GB" sz="1100" dirty="0"/>
                    </a:p>
                  </a:txBody>
                  <a:tcPr marL="26387" marR="26387" marT="13194" marB="13194"/>
                </a:tc>
                <a:extLst>
                  <a:ext uri="{0D108BD9-81ED-4DB2-BD59-A6C34878D82A}">
                    <a16:rowId xmlns:a16="http://schemas.microsoft.com/office/drawing/2014/main" val="3953490747"/>
                  </a:ext>
                </a:extLst>
              </a:tr>
              <a:tr h="36876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1">
                          <a:solidFill>
                            <a:schemeClr val="bg1"/>
                          </a:solidFill>
                        </a:rPr>
                        <a:t>Conclusion</a:t>
                      </a:r>
                    </a:p>
                  </a:txBody>
                  <a:tcPr marL="26387" marR="26387" marT="13194" marB="13194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764926"/>
                  </a:ext>
                </a:extLst>
              </a:tr>
              <a:tr h="19640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 conclusions should do 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things: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- you should sum up, briefly, what you have been writing about. 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 – in more detail, give your response: explain what you thought or felt. </a:t>
                      </a:r>
                    </a:p>
                    <a:p>
                      <a:endParaRPr lang="en-GB" sz="1100" dirty="0"/>
                    </a:p>
                  </a:txBody>
                  <a:tcPr marL="26387" marR="26387" marT="13194" marB="13194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38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6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AEAD86-D96C-B1A0-AB25-41BF6C50E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17214"/>
              </p:ext>
            </p:extLst>
          </p:nvPr>
        </p:nvGraphicFramePr>
        <p:xfrm>
          <a:off x="757980" y="288485"/>
          <a:ext cx="10905067" cy="6368344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1857398">
                  <a:extLst>
                    <a:ext uri="{9D8B030D-6E8A-4147-A177-3AD203B41FA5}">
                      <a16:colId xmlns:a16="http://schemas.microsoft.com/office/drawing/2014/main" val="66770950"/>
                    </a:ext>
                  </a:extLst>
                </a:gridCol>
                <a:gridCol w="2213724">
                  <a:extLst>
                    <a:ext uri="{9D8B030D-6E8A-4147-A177-3AD203B41FA5}">
                      <a16:colId xmlns:a16="http://schemas.microsoft.com/office/drawing/2014/main" val="1142706843"/>
                    </a:ext>
                  </a:extLst>
                </a:gridCol>
                <a:gridCol w="3025026">
                  <a:extLst>
                    <a:ext uri="{9D8B030D-6E8A-4147-A177-3AD203B41FA5}">
                      <a16:colId xmlns:a16="http://schemas.microsoft.com/office/drawing/2014/main" val="2438018900"/>
                    </a:ext>
                  </a:extLst>
                </a:gridCol>
                <a:gridCol w="3808919">
                  <a:extLst>
                    <a:ext uri="{9D8B030D-6E8A-4147-A177-3AD203B41FA5}">
                      <a16:colId xmlns:a16="http://schemas.microsoft.com/office/drawing/2014/main" val="2566950892"/>
                    </a:ext>
                  </a:extLst>
                </a:gridCol>
              </a:tblGrid>
              <a:tr h="467280">
                <a:tc gridSpan="2"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Connectives/Discourse markers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7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Techniques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Review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311574"/>
                  </a:ext>
                </a:extLst>
              </a:tr>
              <a:tr h="4911334">
                <a:tc>
                  <a:txBody>
                    <a:bodyPr/>
                    <a:lstStyle/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Position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the start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Thirdly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Next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Meanwhile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Subsequently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conclusion</a:t>
                      </a:r>
                    </a:p>
                    <a:p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Emphasis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Significantly</a:t>
                      </a:r>
                    </a:p>
                    <a:p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particular</a:t>
                      </a:r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Furthermore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Additionally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addition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well as</a:t>
                      </a:r>
                    </a:p>
                    <a:p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Contrast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Although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Whereas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Otherwise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Alternatively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Nevertheless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Rhetorical Questions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facts, figures, data and quotations from experts/reliable sources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Hyperbole- exaggeration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Word Choice- Emotive &amp; Inclusive Language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Imagery- similes, metaphors, personification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Repetition/Rule of three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Addressing the reader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Sentence Structure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Disproving the counter argument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/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Introductory paragraph establishes the topic/ issue you will be exploring, </a:t>
                      </a: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Middle paragraphs create a line of argument</a:t>
                      </a: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discursive: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create a balanced view of a topic, looking objectively at reasons for and against your issue before revealing your stance on the issue in your conclusion</a:t>
                      </a: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persuasive: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create a biased argument, focus on convincing people to share your opinion by promoting one side of an issue and discrediting the other</a:t>
                      </a: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Spelling and grammar checked over. </a:t>
                      </a: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wide range of vocabulary</a:t>
                      </a: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Conclusion to summarise your key points and give your own opinion clearly on the issue</a:t>
                      </a: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Lively and engaging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14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922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  <SharedWithUsers xmlns="8b115fc3-0104-4132-9620-7d56764a5c0c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20DE55-E836-4162-BAB7-E4C21C408375}">
  <ds:schemaRefs>
    <ds:schemaRef ds:uri="92715f6f-18bb-4bc0-b3bb-b7fd71df2efe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58b22c85-6686-4a3c-b8d8-27dade53b4e4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E75391E-BC23-4C52-A786-BB435411235E}"/>
</file>

<file path=customXml/itemProps3.xml><?xml version="1.0" encoding="utf-8"?>
<ds:datastoreItem xmlns:ds="http://schemas.openxmlformats.org/officeDocument/2006/customXml" ds:itemID="{A47C5E6C-6A72-4FA0-8734-5DF1C77A38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505</Words>
  <Application>Microsoft Office PowerPoint</Application>
  <PresentationFormat>Widescreen</PresentationFormat>
  <Paragraphs>82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Discursive Writing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Mrs McGeechan</dc:creator>
  <cp:lastModifiedBy>Mrs McGeechan</cp:lastModifiedBy>
  <cp:revision>7</cp:revision>
  <dcterms:created xsi:type="dcterms:W3CDTF">2023-11-02T21:34:49Z</dcterms:created>
  <dcterms:modified xsi:type="dcterms:W3CDTF">2023-11-02T22:17:43Z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  <property fmtid="{D5CDD505-2E9C-101B-9397-08002B2CF9AE}" pid="3" name="Order">
    <vt:r8>110500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