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83227D-7E47-44B6-8293-EFF1CB7FABAF}" v="12" dt="2023-11-02T21:50:16.6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43DC6-84E2-D1AB-BB3D-D4D188AE4B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20D448-0EC9-3BB7-3B7C-04965B66C2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72343E-AB6F-F02D-4C40-4E6668886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EBCD15-39F2-7F09-D8CD-32719597D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E321AD-1548-C414-6E7E-863AD9290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0855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294C5-0DA4-F3EF-56F5-36228268A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CAFD32-5BDA-7F58-D31C-76AC3EA517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C03EDF-979E-14B0-3539-2FD1DEA48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6CCD64-57A8-F2F4-C73B-278BA4D11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DB8FB1-20B9-DB71-11BF-CF99EA685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7694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543434A-DAED-C18B-D1B9-F4A8C6856C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DD57FB-709A-0587-4DC0-037A8BD5BF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D0EEDD-D734-E7E3-B610-26300A99A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BE0B10-C7FD-FA9E-09F8-57D8767B1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3E171A-DC62-BB1D-A142-64E982CF9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00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A7A86-4411-7165-4F8B-F1CA9A61F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D6DC8-7FF9-2926-9867-A71B02ECD7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5BC387-3BA0-9639-034E-D025F95D2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FFF401-612E-DC88-DB76-316D67727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0D0769-9FB0-8255-F0DC-FF43C726A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9138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CBC20-6386-AA2A-4704-C25C41614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518494-B07A-AD2A-A5F1-093F7FB4FF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454AB1-03E5-980B-4797-54528D600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9E7E2C-62D6-CF9D-3D33-45EA0A358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C3B53D-70F4-FC2B-A000-DBEEA82DC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6141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CAA79-D7BE-385B-07AA-0E34DA5AA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7C0E11-BB6A-79BA-5ECB-3266E0FCEC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3B8112-E9AF-FF0C-FD21-6AF355267D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488D65-6A02-5457-EE50-9247254B0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B05B15-1ADE-477F-ED26-DE8C77DD7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C7D1ED-9F23-C47D-3F02-0A0229B84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4238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B327F-2BA3-3D58-77BA-4DEADCB59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D8732A-05CF-D2B4-3310-A996DDCC7E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4AF799-97F6-56D2-8863-6B080E2238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36DC2F-CED4-8D64-CEA0-AA1A189413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CCEFF9-FCC5-56C6-0B50-5745B38E77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A4CF5E-14CF-CFD8-81F3-434A9B17B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0CF381-BF6D-AB2E-14A7-8A9481368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DDBBD3-488A-095E-B593-373AAF72A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2820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348FD-0E4B-B72A-ECAE-1C5C8F47E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F64FB2-28E9-C96D-7534-58CD18669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D79620-A450-EBCE-295D-E5F7656F7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C9428A-8D2A-1466-2209-0724A137E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3893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77F99DA-074B-E596-4D2E-7A601A677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7EE0C0-AB21-0747-BB91-C236B9516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EF073C-206B-D93D-35D4-176130384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1606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1A96B-4B40-3F61-46CD-FDA69B8C2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76D1C5-DA8E-6ECD-F2E6-CBA0DE5FAF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1DF0C1-A5A5-B2E1-E9C6-AD8E21C7D0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36C5F7-986F-9A41-FB49-90F98E6E9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402973-A4F4-F890-2891-0C5DAD823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F09D16-C063-0D8A-82A4-15DABE696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6936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60B6C-AF55-D949-B77B-3CE0F081F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2FF371-96B2-885F-92BF-D8057D18D1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C91B3F-77BA-7446-61A5-FB69F20E58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DE1580-3B46-ADEF-75CF-649621284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25ABAA-9C2D-695E-416D-0528BAD8F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333EC7-DEC8-91E9-6B0E-DD4F34C44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3784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37A003-2CEA-981E-F8D1-676C6B0D1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76E12A-8586-BAE9-C244-FE13B3014E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6C7E73-EC9F-164D-124A-8CC2E5D50D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91677-E5B3-4102-8FEC-EA2DB6725B6E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BF2525-946E-5D2C-2E27-D262285E22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9AD1F-632B-2436-F41B-90E3D9D1AF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3632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Rectangle 42">
            <a:extLst>
              <a:ext uri="{FF2B5EF4-FFF2-40B4-BE49-F238E27FC236}">
                <a16:creationId xmlns:a16="http://schemas.microsoft.com/office/drawing/2014/main" id="{345A976A-8DE3-4B67-B94B-2044FDD128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6EAAA1B9-2DDB-49C9-A037-A523D2F13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F325E27A-1684-A461-77FB-52B9B072F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457200"/>
            <a:ext cx="10579608" cy="1188720"/>
          </a:xfrm>
        </p:spPr>
        <p:txBody>
          <a:bodyPr>
            <a:normAutofit/>
          </a:bodyPr>
          <a:lstStyle/>
          <a:p>
            <a:r>
              <a:rPr lang="en-GB" sz="4000">
                <a:solidFill>
                  <a:schemeClr val="tx2"/>
                </a:solidFill>
              </a:rPr>
              <a:t>Critical Essay Writing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76566969-F813-4CC5-B3E9-363D85B55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8881264" y="-5116"/>
            <a:ext cx="3318648" cy="2490264"/>
            <a:chOff x="-305" y="-1"/>
            <a:chExt cx="3832880" cy="2876136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F8CF66C-45E2-456B-92B0-9E97A331D1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39">
              <a:extLst>
                <a:ext uri="{FF2B5EF4-FFF2-40B4-BE49-F238E27FC236}">
                  <a16:creationId xmlns:a16="http://schemas.microsoft.com/office/drawing/2014/main" id="{D65D590E-D70D-4D25-B853-D5208F2AA3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231501E-3F84-4705-A001-13995FA688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552617E4-47FD-4C38-8F70-93BF9B125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17D733-97B6-4C43-AF0C-5E3CB0EA1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4607887"/>
            <a:ext cx="2605762" cy="2252847"/>
            <a:chOff x="-305" y="-4155"/>
            <a:chExt cx="2514948" cy="2174333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FD288266-7E76-4D4A-BAAC-E233FA013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697F88A-8624-4BA2-AF06-E6C3A52F03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CA77163-C052-481C-9DCF-68C23ACAB3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02B425B5-0A0E-4B85-B718-E5DA73431A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C32E63B9-9B3A-04F0-4BB6-9E4F00A5ED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9344006"/>
              </p:ext>
            </p:extLst>
          </p:nvPr>
        </p:nvGraphicFramePr>
        <p:xfrm>
          <a:off x="680720" y="1645920"/>
          <a:ext cx="11043919" cy="51609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8574">
                  <a:extLst>
                    <a:ext uri="{9D8B030D-6E8A-4147-A177-3AD203B41FA5}">
                      <a16:colId xmlns:a16="http://schemas.microsoft.com/office/drawing/2014/main" val="3280246866"/>
                    </a:ext>
                  </a:extLst>
                </a:gridCol>
                <a:gridCol w="2594672">
                  <a:extLst>
                    <a:ext uri="{9D8B030D-6E8A-4147-A177-3AD203B41FA5}">
                      <a16:colId xmlns:a16="http://schemas.microsoft.com/office/drawing/2014/main" val="3752958969"/>
                    </a:ext>
                  </a:extLst>
                </a:gridCol>
                <a:gridCol w="3442633">
                  <a:extLst>
                    <a:ext uri="{9D8B030D-6E8A-4147-A177-3AD203B41FA5}">
                      <a16:colId xmlns:a16="http://schemas.microsoft.com/office/drawing/2014/main" val="813774591"/>
                    </a:ext>
                  </a:extLst>
                </a:gridCol>
                <a:gridCol w="2548040">
                  <a:extLst>
                    <a:ext uri="{9D8B030D-6E8A-4147-A177-3AD203B41FA5}">
                      <a16:colId xmlns:a16="http://schemas.microsoft.com/office/drawing/2014/main" val="1193069947"/>
                    </a:ext>
                  </a:extLst>
                </a:gridCol>
              </a:tblGrid>
              <a:tr h="334801">
                <a:tc>
                  <a:txBody>
                    <a:bodyPr/>
                    <a:lstStyle/>
                    <a:p>
                      <a:r>
                        <a:rPr lang="en-GB" sz="1400" dirty="0"/>
                        <a:t>Remember GAPS</a:t>
                      </a:r>
                    </a:p>
                  </a:txBody>
                  <a:tcPr marL="40822" marR="40822" marT="20411" marB="20411"/>
                </a:tc>
                <a:tc>
                  <a:txBody>
                    <a:bodyPr/>
                    <a:lstStyle/>
                    <a:p>
                      <a:r>
                        <a:rPr lang="en-GB" sz="1400"/>
                        <a:t>Introduction - TARTS</a:t>
                      </a:r>
                    </a:p>
                  </a:txBody>
                  <a:tcPr marL="40822" marR="40822" marT="20411" marB="20411"/>
                </a:tc>
                <a:tc>
                  <a:txBody>
                    <a:bodyPr/>
                    <a:lstStyle/>
                    <a:p>
                      <a:r>
                        <a:rPr lang="en-GB" sz="1400"/>
                        <a:t>Main body - PEE</a:t>
                      </a:r>
                    </a:p>
                  </a:txBody>
                  <a:tcPr marL="40822" marR="40822" marT="20411" marB="20411"/>
                </a:tc>
                <a:tc>
                  <a:txBody>
                    <a:bodyPr/>
                    <a:lstStyle/>
                    <a:p>
                      <a:r>
                        <a:rPr lang="en-GB" sz="1400"/>
                        <a:t>Conclusion</a:t>
                      </a:r>
                    </a:p>
                  </a:txBody>
                  <a:tcPr marL="40822" marR="40822" marT="20411" marB="20411"/>
                </a:tc>
                <a:extLst>
                  <a:ext uri="{0D108BD9-81ED-4DB2-BD59-A6C34878D82A}">
                    <a16:rowId xmlns:a16="http://schemas.microsoft.com/office/drawing/2014/main" val="4014584522"/>
                  </a:ext>
                </a:extLst>
              </a:tr>
              <a:tr h="4161325">
                <a:tc>
                  <a:txBody>
                    <a:bodyPr/>
                    <a:lstStyle/>
                    <a:p>
                      <a:r>
                        <a:rPr lang="en-GB" sz="2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enre – what are you being asked to write about?</a:t>
                      </a:r>
                    </a:p>
                    <a:p>
                      <a:endParaRPr lang="en-GB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uthor – who wrote the text?</a:t>
                      </a:r>
                    </a:p>
                    <a:p>
                      <a:endParaRPr lang="en-GB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lan – always plan out your work so you have a guide.</a:t>
                      </a:r>
                    </a:p>
                    <a:p>
                      <a:endParaRPr lang="en-GB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ummary – you should know the text well enough to be able to summarise it.</a:t>
                      </a:r>
                    </a:p>
                    <a:p>
                      <a:endParaRPr lang="en-GB" sz="1400" dirty="0"/>
                    </a:p>
                  </a:txBody>
                  <a:tcPr marL="40822" marR="40822" marT="20411" marB="20411"/>
                </a:tc>
                <a:tc>
                  <a:txBody>
                    <a:bodyPr/>
                    <a:lstStyle/>
                    <a:p>
                      <a:pPr lvl="0"/>
                      <a:r>
                        <a:rPr lang="en-GB" sz="20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Title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of the text</a:t>
                      </a:r>
                    </a:p>
                    <a:p>
                      <a:pPr lvl="0"/>
                      <a:endParaRPr lang="en-GB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20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Autho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 of the text</a:t>
                      </a:r>
                    </a:p>
                    <a:p>
                      <a:pPr lvl="0"/>
                      <a:endParaRPr lang="en-GB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20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Refer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to question/what your essay focuses on</a:t>
                      </a:r>
                    </a:p>
                    <a:p>
                      <a:pPr lvl="0"/>
                      <a:endParaRPr lang="en-GB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20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Techniques 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used in the text</a:t>
                      </a:r>
                    </a:p>
                    <a:p>
                      <a:pPr lvl="0"/>
                      <a:endParaRPr lang="en-GB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20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Summary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of text (only 3 or 4 sentences giving a brief overview of the main idea of the text)</a:t>
                      </a:r>
                    </a:p>
                    <a:p>
                      <a:endParaRPr lang="en-GB" sz="1400" dirty="0"/>
                    </a:p>
                  </a:txBody>
                  <a:tcPr marL="40822" marR="40822" marT="20411" marB="20411"/>
                </a:tc>
                <a:tc>
                  <a:txBody>
                    <a:bodyPr/>
                    <a:lstStyle/>
                    <a:p>
                      <a:pPr lvl="0"/>
                      <a:r>
                        <a:rPr lang="en-GB" sz="20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oint – start by making the point you will focus on in this paragraph, and make sure it links to the question you are answering.</a:t>
                      </a:r>
                    </a:p>
                    <a:p>
                      <a:r>
                        <a:rPr lang="en-GB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en-GB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20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vidence/quote – give evidence from the text, </a:t>
                      </a:r>
                      <a:r>
                        <a:rPr lang="en-GB" sz="2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tp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back up your point. It is best </a:t>
                      </a:r>
                      <a:r>
                        <a:rPr lang="en-GB" sz="2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tto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 this by introducing and using a quote. </a:t>
                      </a:r>
                    </a:p>
                    <a:p>
                      <a:r>
                        <a:rPr lang="en-GB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en-GB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20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xplain – make it clear that the evidence you have used backs up the point of the paragraph.</a:t>
                      </a:r>
                    </a:p>
                    <a:p>
                      <a:endParaRPr lang="en-GB" sz="1400" dirty="0"/>
                    </a:p>
                  </a:txBody>
                  <a:tcPr marL="40822" marR="40822" marT="20411" marB="20411"/>
                </a:tc>
                <a:tc>
                  <a:txBody>
                    <a:bodyPr/>
                    <a:lstStyle/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Almost finished! 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Good conclusions should do </a:t>
                      </a:r>
                      <a:r>
                        <a:rPr lang="en-GB" sz="2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two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things: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lvl="0"/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First - you should sum up, briefly, what you have been writing about. 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lvl="0"/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Second – in more detail, give your response: explain what you thought or felt. </a:t>
                      </a:r>
                    </a:p>
                    <a:p>
                      <a:pPr lvl="0" fontAlgn="base"/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endParaRPr lang="en-GB" sz="1400" dirty="0"/>
                    </a:p>
                  </a:txBody>
                  <a:tcPr marL="40822" marR="40822" marT="20411" marB="20411"/>
                </a:tc>
                <a:extLst>
                  <a:ext uri="{0D108BD9-81ED-4DB2-BD59-A6C34878D82A}">
                    <a16:rowId xmlns:a16="http://schemas.microsoft.com/office/drawing/2014/main" val="39534907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3666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0AEAD86-D96C-B1A0-AB25-41BF6C50EE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4768259"/>
              </p:ext>
            </p:extLst>
          </p:nvPr>
        </p:nvGraphicFramePr>
        <p:xfrm>
          <a:off x="333352" y="740418"/>
          <a:ext cx="10905067" cy="6124504"/>
        </p:xfrm>
        <a:graphic>
          <a:graphicData uri="http://schemas.openxmlformats.org/drawingml/2006/table">
            <a:tbl>
              <a:tblPr firstRow="1" bandRow="1">
                <a:solidFill>
                  <a:schemeClr val="bg1">
                    <a:lumMod val="95000"/>
                  </a:schemeClr>
                </a:solidFill>
                <a:tableStyleId>{5C22544A-7EE6-4342-B048-85BDC9FD1C3A}</a:tableStyleId>
              </a:tblPr>
              <a:tblGrid>
                <a:gridCol w="1857398">
                  <a:extLst>
                    <a:ext uri="{9D8B030D-6E8A-4147-A177-3AD203B41FA5}">
                      <a16:colId xmlns:a16="http://schemas.microsoft.com/office/drawing/2014/main" val="66770950"/>
                    </a:ext>
                  </a:extLst>
                </a:gridCol>
                <a:gridCol w="2213724">
                  <a:extLst>
                    <a:ext uri="{9D8B030D-6E8A-4147-A177-3AD203B41FA5}">
                      <a16:colId xmlns:a16="http://schemas.microsoft.com/office/drawing/2014/main" val="1142706843"/>
                    </a:ext>
                  </a:extLst>
                </a:gridCol>
                <a:gridCol w="3025026">
                  <a:extLst>
                    <a:ext uri="{9D8B030D-6E8A-4147-A177-3AD203B41FA5}">
                      <a16:colId xmlns:a16="http://schemas.microsoft.com/office/drawing/2014/main" val="2438018900"/>
                    </a:ext>
                  </a:extLst>
                </a:gridCol>
                <a:gridCol w="3808919">
                  <a:extLst>
                    <a:ext uri="{9D8B030D-6E8A-4147-A177-3AD203B41FA5}">
                      <a16:colId xmlns:a16="http://schemas.microsoft.com/office/drawing/2014/main" val="2566950892"/>
                    </a:ext>
                  </a:extLst>
                </a:gridCol>
              </a:tblGrid>
              <a:tr h="467280">
                <a:tc gridSpan="2">
                  <a:txBody>
                    <a:bodyPr/>
                    <a:lstStyle/>
                    <a:p>
                      <a:r>
                        <a:rPr lang="en-GB" sz="2000" b="1" cap="none" spc="0" dirty="0">
                          <a:solidFill>
                            <a:schemeClr val="tx1"/>
                          </a:solidFill>
                        </a:rPr>
                        <a:t>Connectives/Discourse markers</a:t>
                      </a:r>
                    </a:p>
                  </a:txBody>
                  <a:tcPr marL="68621" marR="50778" marT="19606" marB="147046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700" b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68621" marR="50778" marT="19606" marB="147046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b="1" cap="none" spc="0" dirty="0">
                          <a:solidFill>
                            <a:schemeClr val="tx1"/>
                          </a:solidFill>
                        </a:rPr>
                        <a:t>Techniques</a:t>
                      </a:r>
                    </a:p>
                  </a:txBody>
                  <a:tcPr marL="68621" marR="50778" marT="19606" marB="147046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b="1" cap="none" spc="0" dirty="0">
                          <a:solidFill>
                            <a:schemeClr val="tx1"/>
                          </a:solidFill>
                        </a:rPr>
                        <a:t>Review</a:t>
                      </a:r>
                    </a:p>
                  </a:txBody>
                  <a:tcPr marL="68621" marR="50778" marT="19606" marB="147046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4311574"/>
                  </a:ext>
                </a:extLst>
              </a:tr>
              <a:tr h="4911334">
                <a:tc>
                  <a:txBody>
                    <a:bodyPr/>
                    <a:lstStyle/>
                    <a:p>
                      <a:r>
                        <a:rPr lang="en-GB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Position</a:t>
                      </a:r>
                      <a:endParaRPr lang="en-GB" sz="2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 the start</a:t>
                      </a:r>
                    </a:p>
                    <a:p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Firstly</a:t>
                      </a:r>
                    </a:p>
                    <a:p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Secondly</a:t>
                      </a:r>
                    </a:p>
                    <a:p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Thirdly</a:t>
                      </a:r>
                    </a:p>
                    <a:p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Next</a:t>
                      </a:r>
                    </a:p>
                    <a:p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Meanwhile</a:t>
                      </a:r>
                    </a:p>
                    <a:p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Subsequently</a:t>
                      </a:r>
                    </a:p>
                    <a:p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Finally</a:t>
                      </a:r>
                    </a:p>
                    <a:p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conclusion</a:t>
                      </a:r>
                    </a:p>
                    <a:p>
                      <a:endParaRPr lang="en-GB" sz="2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Emphasis</a:t>
                      </a:r>
                      <a:endParaRPr lang="en-GB" sz="2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Importantly</a:t>
                      </a:r>
                    </a:p>
                    <a:p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Significantly</a:t>
                      </a:r>
                    </a:p>
                    <a:p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particular</a:t>
                      </a:r>
                      <a:endParaRPr lang="en-GB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68621" marR="50778" marT="19606" marB="147046">
                    <a:lnL w="12700" cap="flat" cmpd="sng" algn="ctr">
                      <a:solidFill>
                        <a:schemeClr val="accent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Addition</a:t>
                      </a:r>
                      <a:endParaRPr lang="en-GB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Furthermore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Additionally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addition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 well as</a:t>
                      </a:r>
                    </a:p>
                    <a:p>
                      <a:endParaRPr lang="en-GB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Contrast</a:t>
                      </a:r>
                      <a:endParaRPr lang="en-GB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Although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Whereas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Otherwise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Alternatively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Nevertheless</a:t>
                      </a:r>
                    </a:p>
                    <a:p>
                      <a:endParaRPr lang="en-GB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68621" marR="50778" marT="19606" marB="147046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magery – metaphor, simile, personification.</a:t>
                      </a:r>
                    </a:p>
                    <a:p>
                      <a:r>
                        <a:rPr lang="en-GB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</a:t>
                      </a:r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oreshadowing</a:t>
                      </a:r>
                      <a:r>
                        <a:rPr lang="en-GB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GB" sz="2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</a:t>
                      </a:r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hemes</a:t>
                      </a:r>
                    </a:p>
                    <a:p>
                      <a:r>
                        <a:rPr lang="en-GB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</a:t>
                      </a:r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epetition, rhetorical questions, reader (direct address)</a:t>
                      </a:r>
                    </a:p>
                    <a:p>
                      <a:r>
                        <a:rPr lang="en-GB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</a:t>
                      </a:r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motive language and exaggeration</a:t>
                      </a:r>
                    </a:p>
                    <a:p>
                      <a:r>
                        <a:rPr lang="en-GB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</a:t>
                      </a:r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ymbolism</a:t>
                      </a:r>
                    </a:p>
                    <a:p>
                      <a:r>
                        <a:rPr lang="en-GB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</a:t>
                      </a:r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haracterisation</a:t>
                      </a:r>
                    </a:p>
                    <a:p>
                      <a:pPr lvl="0" fontAlgn="base"/>
                      <a:endParaRPr lang="en-GB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68621" marR="50778" marT="19606" marB="14704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GB" sz="2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Introductory paragraph stating what question is being answered and what text it is about. </a:t>
                      </a:r>
                    </a:p>
                    <a:p>
                      <a:pPr lvl="0"/>
                      <a:r>
                        <a:rPr lang="en-GB" sz="2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Middle paragraphs follow the line of the question. </a:t>
                      </a:r>
                    </a:p>
                    <a:p>
                      <a:pPr lvl="0"/>
                      <a:r>
                        <a:rPr lang="en-GB" sz="2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Spelling and grammar checked over. </a:t>
                      </a:r>
                    </a:p>
                    <a:p>
                      <a:pPr lvl="0"/>
                      <a:r>
                        <a:rPr lang="en-GB" sz="2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Using a wide range of vocabulary</a:t>
                      </a:r>
                    </a:p>
                    <a:p>
                      <a:pPr lvl="0"/>
                      <a:r>
                        <a:rPr lang="en-GB" sz="2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Conclusion to summarise ideas and give a recommendation.</a:t>
                      </a:r>
                    </a:p>
                    <a:p>
                      <a:pPr lvl="0"/>
                      <a:r>
                        <a:rPr lang="en-GB" sz="2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Make your opinion clear</a:t>
                      </a:r>
                    </a:p>
                    <a:p>
                      <a:pPr lvl="0"/>
                      <a:r>
                        <a:rPr lang="en-GB" sz="2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Lively and engaging</a:t>
                      </a:r>
                    </a:p>
                    <a:p>
                      <a:pPr lvl="0"/>
                      <a:r>
                        <a:rPr lang="en-GB" sz="2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Mentioned techniques</a:t>
                      </a:r>
                    </a:p>
                    <a:p>
                      <a:endParaRPr lang="en-GB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68621" marR="50778" marT="19606" marB="14704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6142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19221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46DEC295A62B4EB3C228792FC807FC" ma:contentTypeVersion="16" ma:contentTypeDescription="Create a new document." ma:contentTypeScope="" ma:versionID="2951263cdc3ee69db35a3db9d1f3266a">
  <xsd:schema xmlns:xsd="http://www.w3.org/2001/XMLSchema" xmlns:xs="http://www.w3.org/2001/XMLSchema" xmlns:p="http://schemas.microsoft.com/office/2006/metadata/properties" xmlns:ns2="ca3f2d2e-8347-4b27-9ffb-01456fb4c1d8" xmlns:ns3="8b115fc3-0104-4132-9620-7d56764a5c0c" targetNamespace="http://schemas.microsoft.com/office/2006/metadata/properties" ma:root="true" ma:fieldsID="b9d42c2c560ca57acbf9ab1e443ffac3" ns2:_="" ns3:_="">
    <xsd:import namespace="ca3f2d2e-8347-4b27-9ffb-01456fb4c1d8"/>
    <xsd:import namespace="8b115fc3-0104-4132-9620-7d56764a5c0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3f2d2e-8347-4b27-9ffb-01456fb4c1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ca8110b4-7946-418e-8ab0-d3d0ec8bff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115fc3-0104-4132-9620-7d56764a5c0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29a623c4-493f-4f85-af16-9a95c18f4346}" ma:internalName="TaxCatchAll" ma:showField="CatchAllData" ma:web="8b115fc3-0104-4132-9620-7d56764a5c0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a3f2d2e-8347-4b27-9ffb-01456fb4c1d8">
      <Terms xmlns="http://schemas.microsoft.com/office/infopath/2007/PartnerControls"/>
    </lcf76f155ced4ddcb4097134ff3c332f>
    <TaxCatchAll xmlns="8b115fc3-0104-4132-9620-7d56764a5c0c" xsi:nil="true"/>
    <SharedWithUsers xmlns="8b115fc3-0104-4132-9620-7d56764a5c0c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A47C5E6C-6A72-4FA0-8734-5DF1C77A38A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2A144AC-A2E5-4AF8-951A-E7746B20AF04}"/>
</file>

<file path=customXml/itemProps3.xml><?xml version="1.0" encoding="utf-8"?>
<ds:datastoreItem xmlns:ds="http://schemas.openxmlformats.org/officeDocument/2006/customXml" ds:itemID="{3120DE55-E836-4162-BAB7-E4C21C408375}">
  <ds:schemaRefs>
    <ds:schemaRef ds:uri="92715f6f-18bb-4bc0-b3bb-b7fd71df2efe"/>
    <ds:schemaRef ds:uri="http://purl.org/dc/terms/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purl.org/dc/elements/1.1/"/>
    <ds:schemaRef ds:uri="http://schemas.microsoft.com/office/2006/metadata/properties"/>
    <ds:schemaRef ds:uri="http://schemas.microsoft.com/office/infopath/2007/PartnerControls"/>
    <ds:schemaRef ds:uri="58b22c85-6686-4a3c-b8d8-27dade53b4e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345</Words>
  <Application>Microsoft Office PowerPoint</Application>
  <PresentationFormat>Widescreen</PresentationFormat>
  <Paragraphs>80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Critical Essay Writing</vt:lpstr>
      <vt:lpstr>PowerPoint Presentation</vt:lpstr>
    </vt:vector>
  </TitlesOfParts>
  <Company>Dumfries and Galloway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Mrs McGeechan</dc:creator>
  <cp:lastModifiedBy>Mrs McGeechan</cp:lastModifiedBy>
  <cp:revision>6</cp:revision>
  <dcterms:created xsi:type="dcterms:W3CDTF">2023-11-02T21:34:49Z</dcterms:created>
  <dcterms:modified xsi:type="dcterms:W3CDTF">2023-11-02T22:07:56Z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0x010100C646DEC295A62B4EB3C228792FC807FC</vt:lpwstr>
  </property>
  <property fmtid="{D5CDD505-2E9C-101B-9397-08002B2CF9AE}" pid="3" name="Order">
    <vt:r8>110400</vt:r8>
  </property>
  <property fmtid="{D5CDD505-2E9C-101B-9397-08002B2CF9AE}" pid="4" name="_SourceUrl">
    <vt:lpwstr/>
  </property>
  <property fmtid="{D5CDD505-2E9C-101B-9397-08002B2CF9AE}" pid="5" name="_SharedFileIndex">
    <vt:lpwstr/>
  </property>
  <property fmtid="{D5CDD505-2E9C-101B-9397-08002B2CF9AE}" pid="6" name="ComplianceAssetId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</Properties>
</file>