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7" r:id="rId5"/>
    <p:sldId id="258" r:id="rId6"/>
    <p:sldId id="274" r:id="rId7"/>
    <p:sldId id="272" r:id="rId8"/>
    <p:sldId id="271" r:id="rId9"/>
    <p:sldId id="273" r:id="rId10"/>
    <p:sldId id="260" r:id="rId11"/>
    <p:sldId id="261" r:id="rId12"/>
    <p:sldId id="264" r:id="rId13"/>
    <p:sldId id="265" r:id="rId14"/>
    <p:sldId id="266" r:id="rId15"/>
    <p:sldId id="267" r:id="rId16"/>
    <p:sldId id="262" r:id="rId17"/>
    <p:sldId id="268" r:id="rId18"/>
    <p:sldId id="269" r:id="rId19"/>
    <p:sldId id="270" r:id="rId20"/>
    <p:sldId id="259" r:id="rId21"/>
  </p:sldIdLst>
  <p:sldSz cx="9144000" cy="6858000" type="screen4x3"/>
  <p:notesSz cx="6669088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2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100"/>
    <a:srgbClr val="018D54"/>
    <a:srgbClr val="73235E"/>
    <a:srgbClr val="7F2D7F"/>
    <a:srgbClr val="008E00"/>
    <a:srgbClr val="591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24C237-81BA-468A-A291-40FA87391600}" v="163" dt="2022-05-12T17:52:33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79433" autoAdjust="0"/>
  </p:normalViewPr>
  <p:slideViewPr>
    <p:cSldViewPr>
      <p:cViewPr varScale="1">
        <p:scale>
          <a:sx n="91" d="100"/>
          <a:sy n="91" d="100"/>
        </p:scale>
        <p:origin x="1332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24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Woods" userId="dd8a9c8b-a142-4814-aa1b-56e078ac339e" providerId="ADAL" clId="{6524C237-81BA-468A-A291-40FA87391600}"/>
    <pc:docChg chg="custSel addSld delSld modSld delMainMaster">
      <pc:chgData name="Mrs Woods" userId="dd8a9c8b-a142-4814-aa1b-56e078ac339e" providerId="ADAL" clId="{6524C237-81BA-468A-A291-40FA87391600}" dt="2022-05-13T08:33:54.966" v="955" actId="47"/>
      <pc:docMkLst>
        <pc:docMk/>
      </pc:docMkLst>
      <pc:sldChg chg="modSp mod">
        <pc:chgData name="Mrs Woods" userId="dd8a9c8b-a142-4814-aa1b-56e078ac339e" providerId="ADAL" clId="{6524C237-81BA-468A-A291-40FA87391600}" dt="2022-05-12T17:30:55.404" v="64" actId="20577"/>
        <pc:sldMkLst>
          <pc:docMk/>
          <pc:sldMk cId="2355065224" sldId="256"/>
        </pc:sldMkLst>
        <pc:spChg chg="mod">
          <ac:chgData name="Mrs Woods" userId="dd8a9c8b-a142-4814-aa1b-56e078ac339e" providerId="ADAL" clId="{6524C237-81BA-468A-A291-40FA87391600}" dt="2022-05-12T17:30:36.441" v="11" actId="20577"/>
          <ac:spMkLst>
            <pc:docMk/>
            <pc:sldMk cId="2355065224" sldId="256"/>
            <ac:spMk id="2" creationId="{00000000-0000-0000-0000-000000000000}"/>
          </ac:spMkLst>
        </pc:spChg>
        <pc:spChg chg="mod">
          <ac:chgData name="Mrs Woods" userId="dd8a9c8b-a142-4814-aa1b-56e078ac339e" providerId="ADAL" clId="{6524C237-81BA-468A-A291-40FA87391600}" dt="2022-05-12T17:30:55.404" v="64" actId="20577"/>
          <ac:spMkLst>
            <pc:docMk/>
            <pc:sldMk cId="2355065224" sldId="256"/>
            <ac:spMk id="3" creationId="{00000000-0000-0000-0000-000000000000}"/>
          </ac:spMkLst>
        </pc:spChg>
      </pc:sldChg>
      <pc:sldChg chg="modSp del mod">
        <pc:chgData name="Mrs Woods" userId="dd8a9c8b-a142-4814-aa1b-56e078ac339e" providerId="ADAL" clId="{6524C237-81BA-468A-A291-40FA87391600}" dt="2022-05-12T17:38:06.196" v="390" actId="2696"/>
        <pc:sldMkLst>
          <pc:docMk/>
          <pc:sldMk cId="364162424" sldId="257"/>
        </pc:sldMkLst>
        <pc:spChg chg="mod">
          <ac:chgData name="Mrs Woods" userId="dd8a9c8b-a142-4814-aa1b-56e078ac339e" providerId="ADAL" clId="{6524C237-81BA-468A-A291-40FA87391600}" dt="2022-05-12T17:34:55.651" v="297" actId="20577"/>
          <ac:spMkLst>
            <pc:docMk/>
            <pc:sldMk cId="364162424" sldId="257"/>
            <ac:spMk id="19" creationId="{82414AF3-C26C-4503-9E6F-9EE4D161C627}"/>
          </ac:spMkLst>
        </pc:spChg>
        <pc:graphicFrameChg chg="mod">
          <ac:chgData name="Mrs Woods" userId="dd8a9c8b-a142-4814-aa1b-56e078ac339e" providerId="ADAL" clId="{6524C237-81BA-468A-A291-40FA87391600}" dt="2022-05-12T17:34:00.065" v="177"/>
          <ac:graphicFrameMkLst>
            <pc:docMk/>
            <pc:sldMk cId="364162424" sldId="257"/>
            <ac:graphicFrameMk id="14" creationId="{CEFC4702-F008-4C1D-AC7B-6929B4E422D7}"/>
          </ac:graphicFrameMkLst>
        </pc:graphicFrameChg>
      </pc:sldChg>
      <pc:sldChg chg="modSp mod">
        <pc:chgData name="Mrs Woods" userId="dd8a9c8b-a142-4814-aa1b-56e078ac339e" providerId="ADAL" clId="{6524C237-81BA-468A-A291-40FA87391600}" dt="2022-05-12T17:41:53.535" v="620" actId="5793"/>
        <pc:sldMkLst>
          <pc:docMk/>
          <pc:sldMk cId="2944123312" sldId="257"/>
        </pc:sldMkLst>
        <pc:spChg chg="mod">
          <ac:chgData name="Mrs Woods" userId="dd8a9c8b-a142-4814-aa1b-56e078ac339e" providerId="ADAL" clId="{6524C237-81BA-468A-A291-40FA87391600}" dt="2022-05-12T17:38:19.511" v="401" actId="20577"/>
          <ac:spMkLst>
            <pc:docMk/>
            <pc:sldMk cId="2944123312" sldId="257"/>
            <ac:spMk id="2" creationId="{2D05C09D-9CCA-4A2B-A524-5380ABDBAAF7}"/>
          </ac:spMkLst>
        </pc:spChg>
        <pc:spChg chg="mod">
          <ac:chgData name="Mrs Woods" userId="dd8a9c8b-a142-4814-aa1b-56e078ac339e" providerId="ADAL" clId="{6524C237-81BA-468A-A291-40FA87391600}" dt="2022-05-12T17:41:53.535" v="620" actId="5793"/>
          <ac:spMkLst>
            <pc:docMk/>
            <pc:sldMk cId="2944123312" sldId="257"/>
            <ac:spMk id="19" creationId="{82414AF3-C26C-4503-9E6F-9EE4D161C627}"/>
          </ac:spMkLst>
        </pc:spChg>
      </pc:sldChg>
      <pc:sldChg chg="modSp mod">
        <pc:chgData name="Mrs Woods" userId="dd8a9c8b-a142-4814-aa1b-56e078ac339e" providerId="ADAL" clId="{6524C237-81BA-468A-A291-40FA87391600}" dt="2022-05-12T17:41:18.715" v="609" actId="20577"/>
        <pc:sldMkLst>
          <pc:docMk/>
          <pc:sldMk cId="280146524" sldId="258"/>
        </pc:sldMkLst>
        <pc:spChg chg="mod">
          <ac:chgData name="Mrs Woods" userId="dd8a9c8b-a142-4814-aa1b-56e078ac339e" providerId="ADAL" clId="{6524C237-81BA-468A-A291-40FA87391600}" dt="2022-05-12T17:41:18.715" v="609" actId="20577"/>
          <ac:spMkLst>
            <pc:docMk/>
            <pc:sldMk cId="280146524" sldId="258"/>
            <ac:spMk id="18" creationId="{E2E5CAEA-FFAA-4386-8E63-F7B32C50CA0A}"/>
          </ac:spMkLst>
        </pc:spChg>
      </pc:sldChg>
      <pc:sldChg chg="modSp">
        <pc:chgData name="Mrs Woods" userId="dd8a9c8b-a142-4814-aa1b-56e078ac339e" providerId="ADAL" clId="{6524C237-81BA-468A-A291-40FA87391600}" dt="2022-05-12T17:37:37.529" v="389" actId="20577"/>
        <pc:sldMkLst>
          <pc:docMk/>
          <pc:sldMk cId="1249441188" sldId="259"/>
        </pc:sldMkLst>
        <pc:graphicFrameChg chg="mod">
          <ac:chgData name="Mrs Woods" userId="dd8a9c8b-a142-4814-aa1b-56e078ac339e" providerId="ADAL" clId="{6524C237-81BA-468A-A291-40FA87391600}" dt="2022-05-12T17:37:37.529" v="389" actId="20577"/>
          <ac:graphicFrameMkLst>
            <pc:docMk/>
            <pc:sldMk cId="1249441188" sldId="259"/>
            <ac:graphicFrameMk id="4" creationId="{9B0A9319-ED59-4E05-A50C-6F540953E274}"/>
          </ac:graphicFrameMkLst>
        </pc:graphicFrameChg>
      </pc:sldChg>
      <pc:sldChg chg="modSp mod">
        <pc:chgData name="Mrs Woods" userId="dd8a9c8b-a142-4814-aa1b-56e078ac339e" providerId="ADAL" clId="{6524C237-81BA-468A-A291-40FA87391600}" dt="2022-05-12T17:36:51.943" v="361" actId="20577"/>
        <pc:sldMkLst>
          <pc:docMk/>
          <pc:sldMk cId="2871517902" sldId="260"/>
        </pc:sldMkLst>
        <pc:spChg chg="mod">
          <ac:chgData name="Mrs Woods" userId="dd8a9c8b-a142-4814-aa1b-56e078ac339e" providerId="ADAL" clId="{6524C237-81BA-468A-A291-40FA87391600}" dt="2022-05-12T17:36:51.943" v="361" actId="20577"/>
          <ac:spMkLst>
            <pc:docMk/>
            <pc:sldMk cId="2871517902" sldId="260"/>
            <ac:spMk id="23" creationId="{1FC6E3EF-111E-40B3-9021-073238124D98}"/>
          </ac:spMkLst>
        </pc:spChg>
      </pc:sldChg>
      <pc:sldChg chg="modSp mod">
        <pc:chgData name="Mrs Woods" userId="dd8a9c8b-a142-4814-aa1b-56e078ac339e" providerId="ADAL" clId="{6524C237-81BA-468A-A291-40FA87391600}" dt="2022-05-12T17:40:20.126" v="484" actId="20577"/>
        <pc:sldMkLst>
          <pc:docMk/>
          <pc:sldMk cId="236281536" sldId="261"/>
        </pc:sldMkLst>
        <pc:spChg chg="mod">
          <ac:chgData name="Mrs Woods" userId="dd8a9c8b-a142-4814-aa1b-56e078ac339e" providerId="ADAL" clId="{6524C237-81BA-468A-A291-40FA87391600}" dt="2022-05-12T17:40:20.126" v="484" actId="20577"/>
          <ac:spMkLst>
            <pc:docMk/>
            <pc:sldMk cId="236281536" sldId="261"/>
            <ac:spMk id="9" creationId="{76AF4D59-0DC2-4B14-BBD2-2FA40FFB0EA3}"/>
          </ac:spMkLst>
        </pc:spChg>
      </pc:sldChg>
      <pc:sldChg chg="modSp mod">
        <pc:chgData name="Mrs Woods" userId="dd8a9c8b-a142-4814-aa1b-56e078ac339e" providerId="ADAL" clId="{6524C237-81BA-468A-A291-40FA87391600}" dt="2022-05-12T17:36:08.917" v="308" actId="14100"/>
        <pc:sldMkLst>
          <pc:docMk/>
          <pc:sldMk cId="2658057496" sldId="263"/>
        </pc:sldMkLst>
        <pc:graphicFrameChg chg="mod">
          <ac:chgData name="Mrs Woods" userId="dd8a9c8b-a142-4814-aa1b-56e078ac339e" providerId="ADAL" clId="{6524C237-81BA-468A-A291-40FA87391600}" dt="2022-05-12T17:36:08.917" v="308" actId="14100"/>
          <ac:graphicFrameMkLst>
            <pc:docMk/>
            <pc:sldMk cId="2658057496" sldId="263"/>
            <ac:graphicFrameMk id="5" creationId="{82273A0E-2894-4126-B6E7-CD78EE574DD6}"/>
          </ac:graphicFrameMkLst>
        </pc:graphicFrameChg>
      </pc:sldChg>
      <pc:sldChg chg="del">
        <pc:chgData name="Mrs Woods" userId="dd8a9c8b-a142-4814-aa1b-56e078ac339e" providerId="ADAL" clId="{6524C237-81BA-468A-A291-40FA87391600}" dt="2022-05-12T17:31:06.587" v="70" actId="47"/>
        <pc:sldMkLst>
          <pc:docMk/>
          <pc:sldMk cId="52313054" sldId="264"/>
        </pc:sldMkLst>
      </pc:sldChg>
      <pc:sldChg chg="del">
        <pc:chgData name="Mrs Woods" userId="dd8a9c8b-a142-4814-aa1b-56e078ac339e" providerId="ADAL" clId="{6524C237-81BA-468A-A291-40FA87391600}" dt="2022-05-12T17:31:15.724" v="72" actId="47"/>
        <pc:sldMkLst>
          <pc:docMk/>
          <pc:sldMk cId="2480817601" sldId="265"/>
        </pc:sldMkLst>
      </pc:sldChg>
      <pc:sldChg chg="del">
        <pc:chgData name="Mrs Woods" userId="dd8a9c8b-a142-4814-aa1b-56e078ac339e" providerId="ADAL" clId="{6524C237-81BA-468A-A291-40FA87391600}" dt="2022-05-12T17:31:11.132" v="71" actId="47"/>
        <pc:sldMkLst>
          <pc:docMk/>
          <pc:sldMk cId="2766507872" sldId="266"/>
        </pc:sldMkLst>
      </pc:sldChg>
      <pc:sldChg chg="del">
        <pc:chgData name="Mrs Woods" userId="dd8a9c8b-a142-4814-aa1b-56e078ac339e" providerId="ADAL" clId="{6524C237-81BA-468A-A291-40FA87391600}" dt="2022-05-12T17:31:16.735" v="73" actId="47"/>
        <pc:sldMkLst>
          <pc:docMk/>
          <pc:sldMk cId="1512587463" sldId="274"/>
        </pc:sldMkLst>
      </pc:sldChg>
      <pc:sldChg chg="del">
        <pc:chgData name="Mrs Woods" userId="dd8a9c8b-a142-4814-aa1b-56e078ac339e" providerId="ADAL" clId="{6524C237-81BA-468A-A291-40FA87391600}" dt="2022-05-12T17:31:00.150" v="65" actId="47"/>
        <pc:sldMkLst>
          <pc:docMk/>
          <pc:sldMk cId="754808787" sldId="276"/>
        </pc:sldMkLst>
      </pc:sldChg>
      <pc:sldChg chg="modSp new mod">
        <pc:chgData name="Mrs Woods" userId="dd8a9c8b-a142-4814-aa1b-56e078ac339e" providerId="ADAL" clId="{6524C237-81BA-468A-A291-40FA87391600}" dt="2022-05-12T17:55:18.338" v="943" actId="113"/>
        <pc:sldMkLst>
          <pc:docMk/>
          <pc:sldMk cId="963472780" sldId="276"/>
        </pc:sldMkLst>
        <pc:spChg chg="mod">
          <ac:chgData name="Mrs Woods" userId="dd8a9c8b-a142-4814-aa1b-56e078ac339e" providerId="ADAL" clId="{6524C237-81BA-468A-A291-40FA87391600}" dt="2022-05-12T17:51:11.433" v="895" actId="20577"/>
          <ac:spMkLst>
            <pc:docMk/>
            <pc:sldMk cId="963472780" sldId="276"/>
            <ac:spMk id="2" creationId="{B82847A5-F8E8-48AA-E646-87B6FB0813CC}"/>
          </ac:spMkLst>
        </pc:spChg>
        <pc:spChg chg="mod">
          <ac:chgData name="Mrs Woods" userId="dd8a9c8b-a142-4814-aa1b-56e078ac339e" providerId="ADAL" clId="{6524C237-81BA-468A-A291-40FA87391600}" dt="2022-05-12T17:55:18.338" v="943" actId="113"/>
          <ac:spMkLst>
            <pc:docMk/>
            <pc:sldMk cId="963472780" sldId="276"/>
            <ac:spMk id="3" creationId="{773AC5A6-BBF7-5A2B-19AF-C409D4552430}"/>
          </ac:spMkLst>
        </pc:spChg>
      </pc:sldChg>
      <pc:sldChg chg="del">
        <pc:chgData name="Mrs Woods" userId="dd8a9c8b-a142-4814-aa1b-56e078ac339e" providerId="ADAL" clId="{6524C237-81BA-468A-A291-40FA87391600}" dt="2022-05-12T17:31:03.757" v="66" actId="47"/>
        <pc:sldMkLst>
          <pc:docMk/>
          <pc:sldMk cId="1102007048" sldId="277"/>
        </pc:sldMkLst>
      </pc:sldChg>
      <pc:sldChg chg="addSp delSp modSp new del mod">
        <pc:chgData name="Mrs Woods" userId="dd8a9c8b-a142-4814-aa1b-56e078ac339e" providerId="ADAL" clId="{6524C237-81BA-468A-A291-40FA87391600}" dt="2022-05-12T17:48:42.033" v="887" actId="2696"/>
        <pc:sldMkLst>
          <pc:docMk/>
          <pc:sldMk cId="3326616369" sldId="277"/>
        </pc:sldMkLst>
        <pc:spChg chg="mod">
          <ac:chgData name="Mrs Woods" userId="dd8a9c8b-a142-4814-aa1b-56e078ac339e" providerId="ADAL" clId="{6524C237-81BA-468A-A291-40FA87391600}" dt="2022-05-12T17:48:04.254" v="879" actId="14100"/>
          <ac:spMkLst>
            <pc:docMk/>
            <pc:sldMk cId="3326616369" sldId="277"/>
            <ac:spMk id="2" creationId="{1790A52D-1A52-82AA-EFFB-D3BC6D587FAB}"/>
          </ac:spMkLst>
        </pc:spChg>
        <pc:spChg chg="del">
          <ac:chgData name="Mrs Woods" userId="dd8a9c8b-a142-4814-aa1b-56e078ac339e" providerId="ADAL" clId="{6524C237-81BA-468A-A291-40FA87391600}" dt="2022-05-12T17:43:07.442" v="623"/>
          <ac:spMkLst>
            <pc:docMk/>
            <pc:sldMk cId="3326616369" sldId="277"/>
            <ac:spMk id="3" creationId="{16068F3B-2A2E-C512-1262-2A1F160082A4}"/>
          </ac:spMkLst>
        </pc:spChg>
        <pc:spChg chg="mod">
          <ac:chgData name="Mrs Woods" userId="dd8a9c8b-a142-4814-aa1b-56e078ac339e" providerId="ADAL" clId="{6524C237-81BA-468A-A291-40FA87391600}" dt="2022-05-12T17:48:29.867" v="886" actId="113"/>
          <ac:spMkLst>
            <pc:docMk/>
            <pc:sldMk cId="3326616369" sldId="277"/>
            <ac:spMk id="4" creationId="{F1563BF1-D1CD-75E5-794E-A2103F41D549}"/>
          </ac:spMkLst>
        </pc:spChg>
        <pc:spChg chg="add mod">
          <ac:chgData name="Mrs Woods" userId="dd8a9c8b-a142-4814-aa1b-56e078ac339e" providerId="ADAL" clId="{6524C237-81BA-468A-A291-40FA87391600}" dt="2022-05-12T17:47:50.320" v="869" actId="113"/>
          <ac:spMkLst>
            <pc:docMk/>
            <pc:sldMk cId="3326616369" sldId="277"/>
            <ac:spMk id="6" creationId="{F72662B6-33AB-9667-0EAE-1AD9C0367D24}"/>
          </ac:spMkLst>
        </pc:spChg>
        <pc:picChg chg="add del mod">
          <ac:chgData name="Mrs Woods" userId="dd8a9c8b-a142-4814-aa1b-56e078ac339e" providerId="ADAL" clId="{6524C237-81BA-468A-A291-40FA87391600}" dt="2022-05-12T17:44:28.614" v="824" actId="478"/>
          <ac:picMkLst>
            <pc:docMk/>
            <pc:sldMk cId="3326616369" sldId="277"/>
            <ac:picMk id="5" creationId="{E232EE3A-7B89-81E6-6DCF-F21E508492C8}"/>
          </ac:picMkLst>
        </pc:picChg>
      </pc:sldChg>
      <pc:sldChg chg="modSp new mod">
        <pc:chgData name="Mrs Woods" userId="dd8a9c8b-a142-4814-aa1b-56e078ac339e" providerId="ADAL" clId="{6524C237-81BA-468A-A291-40FA87391600}" dt="2022-05-12T17:55:55.704" v="949" actId="113"/>
        <pc:sldMkLst>
          <pc:docMk/>
          <pc:sldMk cId="205684463" sldId="278"/>
        </pc:sldMkLst>
        <pc:spChg chg="mod">
          <ac:chgData name="Mrs Woods" userId="dd8a9c8b-a142-4814-aa1b-56e078ac339e" providerId="ADAL" clId="{6524C237-81BA-468A-A291-40FA87391600}" dt="2022-05-12T17:52:09.445" v="910" actId="1076"/>
          <ac:spMkLst>
            <pc:docMk/>
            <pc:sldMk cId="205684463" sldId="278"/>
            <ac:spMk id="2" creationId="{F193A3F9-FF3F-E003-8326-63629DBF51DA}"/>
          </ac:spMkLst>
        </pc:spChg>
        <pc:spChg chg="mod">
          <ac:chgData name="Mrs Woods" userId="dd8a9c8b-a142-4814-aa1b-56e078ac339e" providerId="ADAL" clId="{6524C237-81BA-468A-A291-40FA87391600}" dt="2022-05-12T17:55:55.704" v="949" actId="113"/>
          <ac:spMkLst>
            <pc:docMk/>
            <pc:sldMk cId="205684463" sldId="278"/>
            <ac:spMk id="3" creationId="{38D23DAC-7759-D315-C3F2-1A93B0228418}"/>
          </ac:spMkLst>
        </pc:spChg>
      </pc:sldChg>
      <pc:sldChg chg="del">
        <pc:chgData name="Mrs Woods" userId="dd8a9c8b-a142-4814-aa1b-56e078ac339e" providerId="ADAL" clId="{6524C237-81BA-468A-A291-40FA87391600}" dt="2022-05-12T17:31:06.044" v="69" actId="47"/>
        <pc:sldMkLst>
          <pc:docMk/>
          <pc:sldMk cId="4148094446" sldId="278"/>
        </pc:sldMkLst>
      </pc:sldChg>
      <pc:sldChg chg="new del">
        <pc:chgData name="Mrs Woods" userId="dd8a9c8b-a142-4814-aa1b-56e078ac339e" providerId="ADAL" clId="{6524C237-81BA-468A-A291-40FA87391600}" dt="2022-05-13T08:28:55.499" v="953" actId="47"/>
        <pc:sldMkLst>
          <pc:docMk/>
          <pc:sldMk cId="1186793513" sldId="279"/>
        </pc:sldMkLst>
      </pc:sldChg>
      <pc:sldChg chg="new del">
        <pc:chgData name="Mrs Woods" userId="dd8a9c8b-a142-4814-aa1b-56e078ac339e" providerId="ADAL" clId="{6524C237-81BA-468A-A291-40FA87391600}" dt="2022-05-13T08:33:54.966" v="955" actId="47"/>
        <pc:sldMkLst>
          <pc:docMk/>
          <pc:sldMk cId="1880260172" sldId="279"/>
        </pc:sldMkLst>
      </pc:sldChg>
      <pc:sldChg chg="del">
        <pc:chgData name="Mrs Woods" userId="dd8a9c8b-a142-4814-aa1b-56e078ac339e" providerId="ADAL" clId="{6524C237-81BA-468A-A291-40FA87391600}" dt="2022-05-12T17:31:04.682" v="67" actId="47"/>
        <pc:sldMkLst>
          <pc:docMk/>
          <pc:sldMk cId="1922663646" sldId="279"/>
        </pc:sldMkLst>
      </pc:sldChg>
      <pc:sldChg chg="new del">
        <pc:chgData name="Mrs Woods" userId="dd8a9c8b-a142-4814-aa1b-56e078ac339e" providerId="ADAL" clId="{6524C237-81BA-468A-A291-40FA87391600}" dt="2022-05-13T08:23:52.714" v="951" actId="47"/>
        <pc:sldMkLst>
          <pc:docMk/>
          <pc:sldMk cId="3025645573" sldId="279"/>
        </pc:sldMkLst>
      </pc:sldChg>
      <pc:sldChg chg="del">
        <pc:chgData name="Mrs Woods" userId="dd8a9c8b-a142-4814-aa1b-56e078ac339e" providerId="ADAL" clId="{6524C237-81BA-468A-A291-40FA87391600}" dt="2022-05-12T17:31:05.347" v="68" actId="47"/>
        <pc:sldMkLst>
          <pc:docMk/>
          <pc:sldMk cId="3974503353" sldId="280"/>
        </pc:sldMkLst>
      </pc:sldChg>
      <pc:sldMasterChg chg="del delSldLayout">
        <pc:chgData name="Mrs Woods" userId="dd8a9c8b-a142-4814-aa1b-56e078ac339e" providerId="ADAL" clId="{6524C237-81BA-468A-A291-40FA87391600}" dt="2022-05-12T17:31:16.735" v="73" actId="47"/>
        <pc:sldMasterMkLst>
          <pc:docMk/>
          <pc:sldMasterMk cId="3622090667" sldId="2147483660"/>
        </pc:sldMasterMkLst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1834860411" sldId="2147483661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585326790" sldId="2147483662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4158171289" sldId="2147483663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2795958018" sldId="2147483664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8755575" sldId="2147483665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2130993411" sldId="2147483666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2505542896" sldId="2147483667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1548753619" sldId="2147483668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62416824" sldId="2147483669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305480687" sldId="2147483670"/>
          </pc:sldLayoutMkLst>
        </pc:sldLayoutChg>
        <pc:sldLayoutChg chg="del">
          <pc:chgData name="Mrs Woods" userId="dd8a9c8b-a142-4814-aa1b-56e078ac339e" providerId="ADAL" clId="{6524C237-81BA-468A-A291-40FA87391600}" dt="2022-05-12T17:31:16.735" v="73" actId="47"/>
          <pc:sldLayoutMkLst>
            <pc:docMk/>
            <pc:sldMasterMk cId="3622090667" sldId="2147483660"/>
            <pc:sldLayoutMk cId="2829955911" sldId="214748367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r">
              <a:defRPr sz="1200"/>
            </a:lvl1pPr>
          </a:lstStyle>
          <a:p>
            <a:fld id="{A239E6E2-0810-4AB3-8557-0D7BB4F96408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r">
              <a:defRPr sz="1200"/>
            </a:lvl1pPr>
          </a:lstStyle>
          <a:p>
            <a:fld id="{3E478A8D-C5AF-478D-9B2B-FB9819B184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951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665" cy="494186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6866" y="0"/>
            <a:ext cx="2890665" cy="494186"/>
          </a:xfrm>
          <a:prstGeom prst="rect">
            <a:avLst/>
          </a:prstGeom>
        </p:spPr>
        <p:txBody>
          <a:bodyPr vert="horz" lIns="90434" tIns="45217" rIns="90434" bIns="45217" rtlCol="0"/>
          <a:lstStyle>
            <a:lvl1pPr algn="r">
              <a:defRPr sz="1200"/>
            </a:lvl1pPr>
          </a:lstStyle>
          <a:p>
            <a:fld id="{2286B2E2-AB1D-416C-91B4-527792AEC9F3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34" tIns="45217" rIns="90434" bIns="4521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598" y="4689239"/>
            <a:ext cx="5335893" cy="4442935"/>
          </a:xfrm>
          <a:prstGeom prst="rect">
            <a:avLst/>
          </a:prstGeom>
        </p:spPr>
        <p:txBody>
          <a:bodyPr vert="horz" lIns="90434" tIns="45217" rIns="90434" bIns="452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6899"/>
            <a:ext cx="2890665" cy="494185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6866" y="9376899"/>
            <a:ext cx="2890665" cy="494185"/>
          </a:xfrm>
          <a:prstGeom prst="rect">
            <a:avLst/>
          </a:prstGeom>
        </p:spPr>
        <p:txBody>
          <a:bodyPr vert="horz" lIns="90434" tIns="45217" rIns="90434" bIns="45217" rtlCol="0" anchor="b"/>
          <a:lstStyle>
            <a:lvl1pPr algn="r">
              <a:defRPr sz="1200"/>
            </a:lvl1pPr>
          </a:lstStyle>
          <a:p>
            <a:fld id="{D7BD0BA9-6316-4359-8174-7193C8729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765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B0103A-4387-463F-90FE-A3849C41D8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3575833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2A1BFCD-AC6C-4C04-B52D-EBBF9CE677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1411152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4953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39ECE11-AF89-4A70-8A62-4BCDB8199E8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834678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4D5FE6-70EC-48AA-A40D-9B0299C01C1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7149514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6D91C95-C5D2-4EF9-A284-AAA2125A0D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7557699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CD2281-8890-4709-A56B-E4FDDDC4045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342195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4D475C-D691-49A7-A8EF-B06F3514F2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985602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54D5CF-F8BB-4B9B-A46B-CE2476D47D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4636305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547D380-84B0-4880-8B05-E9B747D2119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2325613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B4D70D-9550-4FCB-90BF-2DF80A75B07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7968680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0AF3CB-55F1-407F-87EC-78377523C5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5958845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Macintosh%20HD:Users:juliangillespie:%20Julian's%20Work:Council:Corporate%20Services:Brand:Powerpoint%20Swish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2A7346-BF74-4417-A79B-8208A9D56128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48" name="Picture 24" descr="Macintosh HD:Users:juliangillespie: Julian's Work:Council:Corporate Services:Brand:Powerpoint Swish.jpg"/>
          <p:cNvPicPr>
            <a:picLocks noChangeAspect="1" noChangeArrowheads="1"/>
          </p:cNvPicPr>
          <p:nvPr/>
        </p:nvPicPr>
        <p:blipFill>
          <a:blip r:embed="rId13" r:link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9145588" cy="360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61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591454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600" b="1">
          <a:solidFill>
            <a:srgbClr val="591454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 b="1">
          <a:solidFill>
            <a:srgbClr val="591454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 b="1">
          <a:solidFill>
            <a:srgbClr val="591454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rgbClr val="591454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rgbClr val="59145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rgbClr val="59145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rgbClr val="59145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 b="1">
          <a:solidFill>
            <a:srgbClr val="591454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Vaping Products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/>
              <a:t>There has been a recent rise in reports across the UK of potentially dangerous vaping </a:t>
            </a:r>
            <a:r>
              <a:rPr lang="en-GB" b="0" dirty="0" smtClean="0"/>
              <a:t>products being </a:t>
            </a:r>
            <a:r>
              <a:rPr lang="en-GB" b="0" dirty="0"/>
              <a:t>found on </a:t>
            </a:r>
            <a:r>
              <a:rPr lang="en-GB" b="0" dirty="0" smtClean="0"/>
              <a:t>sale.</a:t>
            </a:r>
          </a:p>
          <a:p>
            <a:r>
              <a:rPr lang="en-GB" b="0" dirty="0" smtClean="0"/>
              <a:t>These </a:t>
            </a:r>
            <a:r>
              <a:rPr lang="en-GB" b="0" dirty="0"/>
              <a:t>products are commonly referred to as ‘disposable vapes, ‘</a:t>
            </a:r>
            <a:r>
              <a:rPr lang="en-GB" b="0" dirty="0" smtClean="0"/>
              <a:t>nicotine puffs</a:t>
            </a:r>
            <a:r>
              <a:rPr lang="en-GB" b="0" dirty="0"/>
              <a:t>’, </a:t>
            </a:r>
            <a:r>
              <a:rPr lang="en-GB" b="0" dirty="0" smtClean="0"/>
              <a:t>‘Elf Bars’ or </a:t>
            </a:r>
            <a:r>
              <a:rPr lang="en-GB" b="0" dirty="0"/>
              <a:t>‘Geek Bars</a:t>
            </a:r>
            <a:r>
              <a:rPr lang="en-GB" b="0" dirty="0" smtClean="0"/>
              <a:t>’.</a:t>
            </a:r>
          </a:p>
          <a:p>
            <a:r>
              <a:rPr lang="en-GB" b="0" dirty="0" smtClean="0"/>
              <a:t>The </a:t>
            </a:r>
            <a:r>
              <a:rPr lang="en-GB" b="0" dirty="0"/>
              <a:t>vapes look similar to a highlighter pen as shown </a:t>
            </a:r>
            <a:r>
              <a:rPr lang="en-GB" b="0" dirty="0" smtClean="0"/>
              <a:t>below.</a:t>
            </a:r>
          </a:p>
          <a:p>
            <a:r>
              <a:rPr lang="en-GB" b="0" dirty="0" smtClean="0"/>
              <a:t>The price, design</a:t>
            </a:r>
            <a:r>
              <a:rPr lang="en-GB" b="0" dirty="0"/>
              <a:t>, and flavours of these vapes, combined with widespread publicity on social media, </a:t>
            </a:r>
            <a:r>
              <a:rPr lang="en-GB" b="0" dirty="0" smtClean="0"/>
              <a:t>make them </a:t>
            </a:r>
            <a:r>
              <a:rPr lang="en-GB" b="0" dirty="0"/>
              <a:t>particularly attractive to young people.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4302165"/>
            <a:ext cx="3744416" cy="255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95286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/>
          <a:lstStyle/>
          <a:p>
            <a:r>
              <a:rPr lang="en-GB" sz="2800" dirty="0" smtClean="0"/>
              <a:t>Pens</a:t>
            </a:r>
            <a:endParaRPr lang="en-GB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1800" dirty="0" smtClean="0"/>
              <a:t>There are vape </a:t>
            </a:r>
            <a:r>
              <a:rPr lang="en-GB" sz="1800" dirty="0"/>
              <a:t>pens that are purposely designed to look like pens in order to hide their true function.</a:t>
            </a:r>
          </a:p>
          <a:p>
            <a:endParaRPr lang="en-GB" sz="1800" dirty="0"/>
          </a:p>
          <a:p>
            <a:r>
              <a:rPr lang="en-GB" sz="1800" dirty="0" smtClean="0"/>
              <a:t>There are </a:t>
            </a:r>
            <a:r>
              <a:rPr lang="en-GB" sz="1800" dirty="0"/>
              <a:t>even vape pens on the market that have been cleverly designed to </a:t>
            </a:r>
            <a:r>
              <a:rPr lang="en-GB" sz="1800" dirty="0" smtClean="0"/>
              <a:t>be an actual pen. </a:t>
            </a:r>
            <a:r>
              <a:rPr lang="en-GB" sz="1800" dirty="0"/>
              <a:t>All the user has to do is unscrew the top of the pen, insert a cartridge and then vape through the top of the pen.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1920" y="274994"/>
            <a:ext cx="2543582" cy="2738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2708920"/>
            <a:ext cx="2749251" cy="3989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0989013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851694"/>
          </a:xfrm>
        </p:spPr>
        <p:txBody>
          <a:bodyPr/>
          <a:lstStyle/>
          <a:p>
            <a:r>
              <a:rPr lang="en-GB" sz="2800" dirty="0" smtClean="0"/>
              <a:t>Smart Watches</a:t>
            </a:r>
            <a:endParaRPr lang="en-GB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5209" y="245489"/>
            <a:ext cx="5111750" cy="31986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844824"/>
            <a:ext cx="3008313" cy="3578076"/>
          </a:xfrm>
        </p:spPr>
        <p:txBody>
          <a:bodyPr/>
          <a:lstStyle/>
          <a:p>
            <a:r>
              <a:rPr lang="en-GB" sz="1800" dirty="0"/>
              <a:t>While they may look like a smart watch at first glance, and even tell you the time and date, a press of a button allows the user to remove a pod from the watchband which can be used as a vape.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6202" r="19666" b="3240"/>
          <a:stretch/>
        </p:blipFill>
        <p:spPr>
          <a:xfrm>
            <a:off x="4822502" y="3284984"/>
            <a:ext cx="4104457" cy="3483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8501275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23702"/>
          </a:xfrm>
        </p:spPr>
        <p:txBody>
          <a:bodyPr/>
          <a:lstStyle/>
          <a:p>
            <a:r>
              <a:rPr lang="en-GB" dirty="0" smtClean="0"/>
              <a:t>USB Drives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1920" y="116632"/>
            <a:ext cx="5111750" cy="317490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1800" dirty="0" smtClean="0"/>
              <a:t>Some devices closely resemble </a:t>
            </a:r>
            <a:r>
              <a:rPr lang="en-GB" sz="1800" dirty="0"/>
              <a:t>a USB drive, </a:t>
            </a:r>
            <a:r>
              <a:rPr lang="en-GB" sz="1800" dirty="0" smtClean="0"/>
              <a:t>these have </a:t>
            </a:r>
            <a:r>
              <a:rPr lang="en-GB" sz="1800" dirty="0"/>
              <a:t>become a very popular option for teens to hide their vaping.</a:t>
            </a:r>
          </a:p>
          <a:p>
            <a:endParaRPr lang="en-GB" sz="1800" dirty="0"/>
          </a:p>
          <a:p>
            <a:r>
              <a:rPr lang="en-GB" sz="1800" dirty="0"/>
              <a:t>All they need to do is toss it in their backpack, and unsuspecting parents are none the wiser that the device isn’t a USB drive with data needed for homework.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1399" y="3455492"/>
            <a:ext cx="4454993" cy="33412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4678099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739552"/>
            <a:ext cx="7772400" cy="914400"/>
          </a:xfrm>
        </p:spPr>
        <p:txBody>
          <a:bodyPr/>
          <a:lstStyle/>
          <a:p>
            <a:r>
              <a:rPr lang="en-GB" dirty="0" smtClean="0"/>
              <a:t>Vapes and vaping liquids – all shapes and sizes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2040" y="1196752"/>
            <a:ext cx="3983343" cy="23900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239928"/>
            <a:ext cx="5112568" cy="417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0692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power of Social Media…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117870"/>
            <a:ext cx="5544616" cy="355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170144"/>
            <a:ext cx="4392487" cy="4807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69279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474" y="260648"/>
            <a:ext cx="7772400" cy="914400"/>
          </a:xfrm>
        </p:spPr>
        <p:txBody>
          <a:bodyPr/>
          <a:lstStyle/>
          <a:p>
            <a:r>
              <a:rPr lang="en-GB" dirty="0" smtClean="0"/>
              <a:t>Vape deliveries via </a:t>
            </a:r>
            <a:r>
              <a:rPr lang="en-GB" dirty="0" err="1" smtClean="0"/>
              <a:t>TikTok</a:t>
            </a:r>
            <a:r>
              <a:rPr lang="en-GB" dirty="0" smtClean="0"/>
              <a:t>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2191" y="1920522"/>
            <a:ext cx="8096009" cy="338068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27784" y="1089525"/>
            <a:ext cx="6082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Sellers are offering </a:t>
            </a:r>
            <a:r>
              <a:rPr lang="en-GB" dirty="0" smtClean="0"/>
              <a:t>flavoured disposable </a:t>
            </a:r>
            <a:r>
              <a:rPr lang="en-GB" dirty="0"/>
              <a:t>vapes, parent-proof 'discreet' packaging, no ID checks</a:t>
            </a:r>
          </a:p>
        </p:txBody>
      </p:sp>
    </p:spTree>
    <p:extLst>
      <p:ext uri="{BB962C8B-B14F-4D97-AF65-F5344CB8AC3E}">
        <p14:creationId xmlns:p14="http://schemas.microsoft.com/office/powerpoint/2010/main" val="1353715909"/>
      </p:ext>
    </p:extLst>
  </p:cSld>
  <p:clrMapOvr>
    <a:masterClrMapping/>
  </p:clrMapOvr>
  <p:transition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49041"/>
            <a:ext cx="7772400" cy="914400"/>
          </a:xfrm>
        </p:spPr>
        <p:txBody>
          <a:bodyPr/>
          <a:lstStyle/>
          <a:p>
            <a:r>
              <a:rPr lang="en-GB" dirty="0" smtClean="0"/>
              <a:t>Keep an eye on deliveries coming to your house…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5008" y="2971800"/>
            <a:ext cx="2839915" cy="388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991566"/>
            <a:ext cx="2808312" cy="38664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1268760"/>
            <a:ext cx="6725905" cy="21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86214"/>
      </p:ext>
    </p:extLst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to report to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Dumfries &amp; Galloway Trading Standards Service would like to further understand the presence of these products in the </a:t>
            </a:r>
            <a:r>
              <a:rPr lang="en-GB" dirty="0" smtClean="0"/>
              <a:t>region.</a:t>
            </a:r>
          </a:p>
          <a:p>
            <a:r>
              <a:rPr lang="en-GB" dirty="0" smtClean="0"/>
              <a:t>We </a:t>
            </a:r>
            <a:r>
              <a:rPr lang="en-GB" dirty="0"/>
              <a:t>are particularly keen to understand where these products are coming from and who may be selling them. Any information on particular products, photos etc. would be appreciated</a:t>
            </a:r>
            <a:r>
              <a:rPr lang="en-GB" dirty="0" smtClean="0"/>
              <a:t>.</a:t>
            </a:r>
          </a:p>
          <a:p>
            <a:r>
              <a:rPr lang="en-GB" dirty="0"/>
              <a:t>We would be obliged if any information can be sent to </a:t>
            </a:r>
            <a:r>
              <a:rPr lang="en-GB" dirty="0" smtClean="0"/>
              <a:t>tradingstandards@dumgal.gov.uk 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/>
              <a:t>Thank you to </a:t>
            </a:r>
            <a:r>
              <a:rPr lang="en-GB" dirty="0" err="1"/>
              <a:t>Moffat</a:t>
            </a:r>
            <a:r>
              <a:rPr lang="en-GB" dirty="0"/>
              <a:t> Academy for sharing their resource.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629694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Concerns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/>
              <a:t>Some products have been found to contain an </a:t>
            </a:r>
            <a:r>
              <a:rPr lang="en-GB" dirty="0"/>
              <a:t>excessive amount of </a:t>
            </a:r>
            <a:r>
              <a:rPr lang="en-GB" dirty="0" smtClean="0"/>
              <a:t>nicotine</a:t>
            </a:r>
            <a:r>
              <a:rPr lang="en-GB" b="0" dirty="0" smtClean="0"/>
              <a:t> (see next slide) </a:t>
            </a:r>
            <a:r>
              <a:rPr lang="en-GB" b="0" dirty="0"/>
              <a:t>which is harmful in continual </a:t>
            </a:r>
            <a:r>
              <a:rPr lang="en-GB" b="0" dirty="0" smtClean="0"/>
              <a:t>consumption.</a:t>
            </a:r>
          </a:p>
          <a:p>
            <a:r>
              <a:rPr lang="en-GB" b="0" dirty="0" smtClean="0"/>
              <a:t>Media </a:t>
            </a:r>
            <a:r>
              <a:rPr lang="en-GB" b="0" dirty="0"/>
              <a:t>reports have </a:t>
            </a:r>
            <a:r>
              <a:rPr lang="en-GB" dirty="0"/>
              <a:t>highlighted the adverse reactions </a:t>
            </a:r>
            <a:r>
              <a:rPr lang="en-GB" b="0" dirty="0"/>
              <a:t>young people have experienced when using these </a:t>
            </a:r>
            <a:r>
              <a:rPr lang="en-GB" b="0" dirty="0" smtClean="0"/>
              <a:t>products.</a:t>
            </a:r>
          </a:p>
          <a:p>
            <a:r>
              <a:rPr lang="en-GB" b="0" dirty="0" smtClean="0"/>
              <a:t>In </a:t>
            </a:r>
            <a:r>
              <a:rPr lang="en-GB" b="0" dirty="0"/>
              <a:t>addition, many products being sold </a:t>
            </a:r>
            <a:r>
              <a:rPr lang="en-GB" dirty="0"/>
              <a:t>do not meet the safety standards</a:t>
            </a:r>
            <a:r>
              <a:rPr lang="en-GB" b="0" dirty="0"/>
              <a:t> required for sale in the </a:t>
            </a:r>
            <a:r>
              <a:rPr lang="en-GB" b="0" dirty="0" smtClean="0"/>
              <a:t>UK</a:t>
            </a:r>
          </a:p>
          <a:p>
            <a:r>
              <a:rPr lang="en-GB" b="0" dirty="0"/>
              <a:t>The current UK law states: </a:t>
            </a:r>
            <a:r>
              <a:rPr lang="en-GB" b="0" dirty="0" smtClean="0"/>
              <a:t>Selling </a:t>
            </a:r>
            <a:r>
              <a:rPr lang="en-GB" b="0" dirty="0"/>
              <a:t>vaping products to anyone </a:t>
            </a:r>
            <a:r>
              <a:rPr lang="en-GB" dirty="0"/>
              <a:t>under 18 is prohibited </a:t>
            </a:r>
            <a:r>
              <a:rPr lang="en-GB" b="0" dirty="0"/>
              <a:t>and so is buying vaping products for anyone under </a:t>
            </a:r>
            <a:r>
              <a:rPr lang="en-GB" b="0" dirty="0" smtClean="0"/>
              <a:t>18.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143842819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654" y="116633"/>
            <a:ext cx="9145654" cy="685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285999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3962"/>
            <a:ext cx="7772400" cy="914400"/>
          </a:xfrm>
        </p:spPr>
        <p:txBody>
          <a:bodyPr/>
          <a:lstStyle/>
          <a:p>
            <a:r>
              <a:rPr lang="en-GB" dirty="0" smtClean="0"/>
              <a:t>Health Impact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305" y="3707044"/>
            <a:ext cx="6695135" cy="307260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568952" cy="3886200"/>
          </a:xfrm>
        </p:spPr>
        <p:txBody>
          <a:bodyPr/>
          <a:lstStyle/>
          <a:p>
            <a:r>
              <a:rPr lang="en-GB" dirty="0" smtClean="0"/>
              <a:t>Exposure to </a:t>
            </a:r>
            <a:r>
              <a:rPr lang="en-GB" dirty="0"/>
              <a:t>all kinds of chemicals </a:t>
            </a:r>
            <a:r>
              <a:rPr lang="en-GB" b="0" dirty="0"/>
              <a:t>that we don’t yet understand and that are probably not safe</a:t>
            </a:r>
          </a:p>
          <a:p>
            <a:r>
              <a:rPr lang="en-GB" b="0" dirty="0" smtClean="0"/>
              <a:t>E-cigarettes </a:t>
            </a:r>
            <a:r>
              <a:rPr lang="en-GB" b="0" dirty="0"/>
              <a:t>heat nicotine (extracted from tobacco), </a:t>
            </a:r>
            <a:r>
              <a:rPr lang="en-GB" b="0" dirty="0" smtClean="0"/>
              <a:t>flavourings </a:t>
            </a:r>
            <a:r>
              <a:rPr lang="en-GB" b="0" dirty="0"/>
              <a:t>and other chemicals to create an aerosol that you </a:t>
            </a:r>
            <a:r>
              <a:rPr lang="en-GB" b="0" dirty="0" smtClean="0"/>
              <a:t>inhale: </a:t>
            </a:r>
            <a:r>
              <a:rPr lang="en-GB" dirty="0" smtClean="0"/>
              <a:t>lung </a:t>
            </a:r>
            <a:r>
              <a:rPr lang="en-GB" dirty="0"/>
              <a:t>injuries </a:t>
            </a:r>
            <a:r>
              <a:rPr lang="en-GB" b="0" dirty="0"/>
              <a:t>and deaths associated with </a:t>
            </a:r>
            <a:r>
              <a:rPr lang="en-GB" b="0" dirty="0" smtClean="0"/>
              <a:t>vaping</a:t>
            </a:r>
          </a:p>
          <a:p>
            <a:r>
              <a:rPr lang="en-GB" dirty="0"/>
              <a:t>Nicotine is a toxic substance</a:t>
            </a:r>
            <a:r>
              <a:rPr lang="en-GB" b="0" dirty="0"/>
              <a:t>. It raises your blood </a:t>
            </a:r>
            <a:r>
              <a:rPr lang="en-GB" b="0" dirty="0" smtClean="0"/>
              <a:t>pressure / adrenaline</a:t>
            </a:r>
            <a:r>
              <a:rPr lang="en-GB" b="0" dirty="0"/>
              <a:t>, </a:t>
            </a:r>
            <a:r>
              <a:rPr lang="en-GB" b="0" dirty="0" smtClean="0"/>
              <a:t>increases </a:t>
            </a:r>
            <a:r>
              <a:rPr lang="en-GB" b="0" dirty="0"/>
              <a:t>your heart rate and the likelihood of </a:t>
            </a:r>
            <a:r>
              <a:rPr lang="en-GB" b="0" dirty="0" smtClean="0"/>
              <a:t>heart attack – nicotine can be very strong in vapes especially unregulated ones.</a:t>
            </a:r>
          </a:p>
          <a:p>
            <a:r>
              <a:rPr lang="en-GB" dirty="0" smtClean="0"/>
              <a:t>Nicotine is highly addictive </a:t>
            </a:r>
            <a:r>
              <a:rPr lang="en-GB" b="0" dirty="0" smtClean="0"/>
              <a:t>- many </a:t>
            </a:r>
            <a:r>
              <a:rPr lang="en-GB" b="0" dirty="0"/>
              <a:t>e-cigarette users get higher concentration of nicotine, or </a:t>
            </a:r>
            <a:r>
              <a:rPr lang="en-GB" b="0" dirty="0" smtClean="0"/>
              <a:t>by increasing </a:t>
            </a:r>
            <a:r>
              <a:rPr lang="en-GB" b="0" dirty="0"/>
              <a:t>the e-cigarette’s </a:t>
            </a:r>
            <a:r>
              <a:rPr lang="en-GB" b="0" dirty="0" smtClean="0"/>
              <a:t>voltage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022517509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772400" cy="914400"/>
          </a:xfrm>
        </p:spPr>
        <p:txBody>
          <a:bodyPr/>
          <a:lstStyle/>
          <a:p>
            <a:r>
              <a:rPr lang="en-GB" dirty="0" smtClean="0"/>
              <a:t>Role of Trading Standards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08720"/>
            <a:ext cx="8568952" cy="5400600"/>
          </a:xfrm>
        </p:spPr>
        <p:txBody>
          <a:bodyPr/>
          <a:lstStyle/>
          <a:p>
            <a:r>
              <a:rPr lang="en-GB" dirty="0" smtClean="0"/>
              <a:t>Investigate complaints </a:t>
            </a:r>
            <a:r>
              <a:rPr lang="en-GB" dirty="0"/>
              <a:t>of traders selling to people not of legal age </a:t>
            </a:r>
            <a:r>
              <a:rPr lang="en-GB" dirty="0" smtClean="0"/>
              <a:t>and </a:t>
            </a:r>
            <a:r>
              <a:rPr lang="en-GB" dirty="0"/>
              <a:t>traders not operating an age verification policy </a:t>
            </a:r>
            <a:r>
              <a:rPr lang="en-GB" dirty="0" smtClean="0"/>
              <a:t>where </a:t>
            </a:r>
            <a:r>
              <a:rPr lang="en-GB" dirty="0"/>
              <a:t>they appear to be under </a:t>
            </a:r>
            <a:r>
              <a:rPr lang="en-GB" dirty="0" smtClean="0"/>
              <a:t>25 </a:t>
            </a:r>
            <a:r>
              <a:rPr lang="en-GB" dirty="0"/>
              <a:t>years old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i="1" dirty="0" smtClean="0"/>
              <a:t>Problems </a:t>
            </a:r>
            <a:r>
              <a:rPr lang="en-GB" i="1" dirty="0"/>
              <a:t>identified include</a:t>
            </a:r>
            <a:r>
              <a:rPr lang="en-GB" i="1" dirty="0" smtClean="0"/>
              <a:t>:</a:t>
            </a:r>
            <a:endParaRPr lang="en-GB" b="0" i="1" dirty="0"/>
          </a:p>
          <a:p>
            <a:r>
              <a:rPr lang="en-GB" b="0" dirty="0"/>
              <a:t>Tanks larger than 2ml. </a:t>
            </a:r>
            <a:r>
              <a:rPr lang="en-GB" dirty="0"/>
              <a:t>Nicotine strength greater than </a:t>
            </a:r>
            <a:r>
              <a:rPr lang="en-GB" dirty="0" smtClean="0"/>
              <a:t>2%.</a:t>
            </a:r>
            <a:r>
              <a:rPr lang="en-GB" b="0" dirty="0" smtClean="0"/>
              <a:t>USA can </a:t>
            </a:r>
            <a:r>
              <a:rPr lang="en-GB" b="0" dirty="0"/>
              <a:t>sell products with up to </a:t>
            </a:r>
            <a:r>
              <a:rPr lang="en-GB" b="0" dirty="0" smtClean="0"/>
              <a:t>5% nicotine</a:t>
            </a:r>
            <a:r>
              <a:rPr lang="en-GB" b="0" dirty="0"/>
              <a:t>, </a:t>
            </a:r>
            <a:r>
              <a:rPr lang="en-GB" b="0" dirty="0" smtClean="0"/>
              <a:t>UK </a:t>
            </a:r>
            <a:r>
              <a:rPr lang="en-GB" b="0" dirty="0"/>
              <a:t>law restricts this in Regulation 36 of the Tobacco and Related Product </a:t>
            </a:r>
            <a:r>
              <a:rPr lang="en-GB" b="0" dirty="0" err="1" smtClean="0"/>
              <a:t>Regs</a:t>
            </a:r>
            <a:r>
              <a:rPr lang="en-GB" b="0" dirty="0" smtClean="0"/>
              <a:t> </a:t>
            </a:r>
            <a:r>
              <a:rPr lang="en-GB" b="0" dirty="0"/>
              <a:t>2016</a:t>
            </a:r>
            <a:r>
              <a:rPr lang="en-GB" b="0" dirty="0" smtClean="0"/>
              <a:t>.</a:t>
            </a:r>
            <a:endParaRPr lang="en-GB" b="0" dirty="0"/>
          </a:p>
          <a:p>
            <a:r>
              <a:rPr lang="en-GB" dirty="0"/>
              <a:t>No information leaflets </a:t>
            </a:r>
            <a:r>
              <a:rPr lang="en-GB" b="0" dirty="0"/>
              <a:t>(Regulation 37). </a:t>
            </a:r>
          </a:p>
          <a:p>
            <a:r>
              <a:rPr lang="en-GB" dirty="0"/>
              <a:t>Health warnings missing</a:t>
            </a:r>
            <a:r>
              <a:rPr lang="en-GB" b="0" dirty="0"/>
              <a:t>, wrong wording, or not prominent enough. Not notified to or published by the </a:t>
            </a:r>
            <a:r>
              <a:rPr lang="en-GB" b="0" dirty="0" smtClean="0"/>
              <a:t>MHRA.</a:t>
            </a:r>
            <a:endParaRPr lang="en-GB" b="0" dirty="0"/>
          </a:p>
          <a:p>
            <a:r>
              <a:rPr lang="en-GB" dirty="0"/>
              <a:t>Sale to under 18s </a:t>
            </a:r>
            <a:r>
              <a:rPr lang="en-GB" b="0" dirty="0"/>
              <a:t>as social media appears to be encouraging their use</a:t>
            </a:r>
            <a:r>
              <a:rPr lang="en-GB" b="0" dirty="0" smtClean="0"/>
              <a:t>.</a:t>
            </a:r>
            <a:endParaRPr lang="en-GB" b="0" dirty="0"/>
          </a:p>
          <a:p>
            <a:r>
              <a:rPr lang="en-GB" dirty="0"/>
              <a:t>Counterfeits</a:t>
            </a:r>
            <a:r>
              <a:rPr lang="en-GB" b="0" dirty="0"/>
              <a:t> or grey import.</a:t>
            </a:r>
          </a:p>
        </p:txBody>
      </p:sp>
    </p:spTree>
    <p:extLst>
      <p:ext uri="{BB962C8B-B14F-4D97-AF65-F5344CB8AC3E}">
        <p14:creationId xmlns:p14="http://schemas.microsoft.com/office/powerpoint/2010/main" val="336520844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is it popular with young people?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 smtClean="0"/>
              <a:t>Many </a:t>
            </a:r>
            <a:r>
              <a:rPr lang="en-GB" b="0" dirty="0"/>
              <a:t>teens </a:t>
            </a:r>
            <a:r>
              <a:rPr lang="en-GB" dirty="0"/>
              <a:t>believe vaping is less harmful </a:t>
            </a:r>
            <a:r>
              <a:rPr lang="en-GB" b="0" dirty="0"/>
              <a:t>than </a:t>
            </a:r>
            <a:r>
              <a:rPr lang="en-GB" b="0" dirty="0" smtClean="0"/>
              <a:t>smoking</a:t>
            </a:r>
          </a:p>
          <a:p>
            <a:r>
              <a:rPr lang="en-GB" b="0" dirty="0" smtClean="0"/>
              <a:t>E-cigarettes </a:t>
            </a:r>
            <a:r>
              <a:rPr lang="en-GB" b="0" dirty="0"/>
              <a:t>have a </a:t>
            </a:r>
            <a:r>
              <a:rPr lang="en-GB" dirty="0"/>
              <a:t>lower per-use cost </a:t>
            </a:r>
            <a:r>
              <a:rPr lang="en-GB" b="0" dirty="0"/>
              <a:t>than traditional </a:t>
            </a:r>
            <a:r>
              <a:rPr lang="en-GB" b="0" dirty="0" smtClean="0"/>
              <a:t>cigarettes</a:t>
            </a:r>
          </a:p>
          <a:p>
            <a:r>
              <a:rPr lang="en-GB" b="0" dirty="0" smtClean="0"/>
              <a:t>Many young people and adults </a:t>
            </a:r>
            <a:r>
              <a:rPr lang="en-GB" b="0" dirty="0"/>
              <a:t>find the </a:t>
            </a:r>
            <a:r>
              <a:rPr lang="en-GB" dirty="0"/>
              <a:t>lack of smoke </a:t>
            </a:r>
            <a:r>
              <a:rPr lang="en-GB" b="0" dirty="0"/>
              <a:t>appealing. With no smell, </a:t>
            </a:r>
            <a:r>
              <a:rPr lang="en-GB" b="0" dirty="0" smtClean="0"/>
              <a:t>e-cigarettes </a:t>
            </a:r>
            <a:r>
              <a:rPr lang="en-GB" b="0" dirty="0"/>
              <a:t>reduce some of the stigma of </a:t>
            </a:r>
            <a:r>
              <a:rPr lang="en-GB" b="0" dirty="0" smtClean="0"/>
              <a:t>smoking</a:t>
            </a:r>
          </a:p>
          <a:p>
            <a:r>
              <a:rPr lang="en-GB" b="0" dirty="0" smtClean="0"/>
              <a:t>Vaping can be done </a:t>
            </a:r>
            <a:r>
              <a:rPr lang="en-GB" dirty="0" smtClean="0"/>
              <a:t>undetected</a:t>
            </a:r>
            <a:r>
              <a:rPr lang="en-GB" b="0" dirty="0" smtClean="0"/>
              <a:t> including smoke alarms </a:t>
            </a:r>
            <a:r>
              <a:rPr lang="en-GB" b="0" dirty="0" err="1" smtClean="0"/>
              <a:t>etc</a:t>
            </a:r>
            <a:endParaRPr lang="en-GB" b="0" dirty="0" smtClean="0"/>
          </a:p>
          <a:p>
            <a:r>
              <a:rPr lang="en-GB" b="0" dirty="0" smtClean="0"/>
              <a:t>They can be </a:t>
            </a:r>
            <a:r>
              <a:rPr lang="en-GB" dirty="0" smtClean="0"/>
              <a:t>purchased easily</a:t>
            </a:r>
            <a:r>
              <a:rPr lang="en-GB" b="0" dirty="0" smtClean="0"/>
              <a:t> on line and delivered to homes undetected</a:t>
            </a:r>
          </a:p>
          <a:p>
            <a:r>
              <a:rPr lang="en-GB" b="0" dirty="0" smtClean="0"/>
              <a:t>Vaping has been </a:t>
            </a:r>
            <a:r>
              <a:rPr lang="en-GB" dirty="0" smtClean="0"/>
              <a:t>glamorised</a:t>
            </a:r>
            <a:r>
              <a:rPr lang="en-GB" b="0" dirty="0" smtClean="0"/>
              <a:t> by social media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307355038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Hidden devices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600200"/>
            <a:ext cx="8062664" cy="3886200"/>
          </a:xfrm>
        </p:spPr>
        <p:txBody>
          <a:bodyPr/>
          <a:lstStyle/>
          <a:p>
            <a:r>
              <a:rPr lang="en-GB" b="0" dirty="0"/>
              <a:t>Teens are currently using a </a:t>
            </a:r>
            <a:r>
              <a:rPr lang="en-GB" dirty="0"/>
              <a:t>wide range of devices </a:t>
            </a:r>
            <a:r>
              <a:rPr lang="en-GB" b="0" dirty="0"/>
              <a:t>that allow them to vape undetected, right under the noses of </a:t>
            </a:r>
            <a:r>
              <a:rPr lang="en-GB" b="0" dirty="0" smtClean="0"/>
              <a:t>adults.</a:t>
            </a:r>
            <a:endParaRPr lang="en-GB" b="0" dirty="0"/>
          </a:p>
          <a:p>
            <a:endParaRPr lang="en-GB" b="0" dirty="0"/>
          </a:p>
          <a:p>
            <a:r>
              <a:rPr lang="en-GB" b="0" dirty="0"/>
              <a:t>Often, these vaping products are </a:t>
            </a:r>
            <a:r>
              <a:rPr lang="en-GB" dirty="0"/>
              <a:t>disguised </a:t>
            </a:r>
            <a:r>
              <a:rPr lang="en-GB" b="0" dirty="0"/>
              <a:t>to look like common household objects such as watches, writing pens, and even clothes</a:t>
            </a:r>
            <a:r>
              <a:rPr lang="en-GB" b="0" dirty="0" smtClean="0"/>
              <a:t>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Some are TINY!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Here are some hidden examples…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4077072"/>
            <a:ext cx="3743577" cy="2493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7923049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Hoodies</a:t>
            </a:r>
            <a:endParaRPr lang="en-GB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7904" y="273050"/>
            <a:ext cx="4201390" cy="2399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29877" y="2928240"/>
            <a:ext cx="3898776" cy="3849291"/>
          </a:xfrm>
        </p:spPr>
        <p:txBody>
          <a:bodyPr/>
          <a:lstStyle/>
          <a:p>
            <a:r>
              <a:rPr lang="en-GB" sz="1800" dirty="0"/>
              <a:t>Hooded sweatshirts are a staple in most teen wardrobes so it probably won’t arouse suspicion when your teen shows up at breakfast one morning wearing a new one, but it should.</a:t>
            </a: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3140968"/>
            <a:ext cx="3547095" cy="3423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026323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779686"/>
          </a:xfrm>
        </p:spPr>
        <p:txBody>
          <a:bodyPr/>
          <a:lstStyle/>
          <a:p>
            <a:r>
              <a:rPr lang="en-GB" sz="2800" dirty="0" smtClean="0"/>
              <a:t>Phone cases</a:t>
            </a:r>
            <a:endParaRPr lang="en-GB" sz="28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3968" y="614980"/>
            <a:ext cx="3318035" cy="2913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0186" y="1183186"/>
            <a:ext cx="3008313" cy="4691063"/>
          </a:xfrm>
        </p:spPr>
        <p:txBody>
          <a:bodyPr/>
          <a:lstStyle/>
          <a:p>
            <a:r>
              <a:rPr lang="en-GB" sz="1800" dirty="0"/>
              <a:t>With smartphones being found in the hands of most teens these days, you may not even think twice about them getting a new phone case, but be aware that their latest accessory could also disguise a vaping habit.</a:t>
            </a:r>
          </a:p>
          <a:p>
            <a:endParaRPr lang="en-GB" sz="1800" dirty="0"/>
          </a:p>
          <a:p>
            <a:r>
              <a:rPr lang="en-GB" sz="1800" dirty="0"/>
              <a:t>Vaping phone cases fit over a smartphone just like a normal case, but with a big difference: You can attach an atomizer to it and vape e-liquids.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499" y="3861048"/>
            <a:ext cx="5768669" cy="2743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23102034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2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2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C8297FCEA832E4B8C5CFA996A332078" ma:contentTypeVersion="14" ma:contentTypeDescription="Create a new document." ma:contentTypeScope="" ma:versionID="0aaf7e33e09e9f3f45711612cffc3057">
  <xsd:schema xmlns:xsd="http://www.w3.org/2001/XMLSchema" xmlns:xs="http://www.w3.org/2001/XMLSchema" xmlns:p="http://schemas.microsoft.com/office/2006/metadata/properties" xmlns:ns3="bf483302-25b7-4438-a284-aa361db14185" xmlns:ns4="a4e7e276-0bf8-4afd-8281-a3274f89e54c" targetNamespace="http://schemas.microsoft.com/office/2006/metadata/properties" ma:root="true" ma:fieldsID="5e5b1bbb9160793b41e42fd313c5227a" ns3:_="" ns4:_="">
    <xsd:import namespace="bf483302-25b7-4438-a284-aa361db14185"/>
    <xsd:import namespace="a4e7e276-0bf8-4afd-8281-a3274f89e54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483302-25b7-4438-a284-aa361db141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e7e276-0bf8-4afd-8281-a3274f89e54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9DCA6E-0A7A-4528-BE7E-09816FD60847}">
  <ds:schemaRefs>
    <ds:schemaRef ds:uri="http://purl.org/dc/elements/1.1/"/>
    <ds:schemaRef ds:uri="http://schemas.microsoft.com/office/2006/metadata/properties"/>
    <ds:schemaRef ds:uri="a4e7e276-0bf8-4afd-8281-a3274f89e54c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f483302-25b7-4438-a284-aa361db1418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C41B2D7-D60E-4A16-984F-B77F45541E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483302-25b7-4438-a284-aa361db14185"/>
    <ds:schemaRef ds:uri="a4e7e276-0bf8-4afd-8281-a3274f89e5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048746-DF19-4E2B-AAB2-512CD7C403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5484</TotalTime>
  <Words>933</Words>
  <Application>Microsoft Office PowerPoint</Application>
  <PresentationFormat>On-screen Show (4:3)</PresentationFormat>
  <Paragraphs>66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</vt:lpstr>
      <vt:lpstr>Default Design</vt:lpstr>
      <vt:lpstr>Vaping Products</vt:lpstr>
      <vt:lpstr>Concerns</vt:lpstr>
      <vt:lpstr>PowerPoint Presentation</vt:lpstr>
      <vt:lpstr>Health Impact</vt:lpstr>
      <vt:lpstr>Role of Trading Standards</vt:lpstr>
      <vt:lpstr>Why is it popular with young people?</vt:lpstr>
      <vt:lpstr>Hidden devices</vt:lpstr>
      <vt:lpstr>Hoodies</vt:lpstr>
      <vt:lpstr>Phone cases</vt:lpstr>
      <vt:lpstr>Pens</vt:lpstr>
      <vt:lpstr>Smart Watches</vt:lpstr>
      <vt:lpstr>USB Drives</vt:lpstr>
      <vt:lpstr>Vapes and vaping liquids – all shapes and sizes </vt:lpstr>
      <vt:lpstr>The power of Social Media…</vt:lpstr>
      <vt:lpstr>Vape deliveries via TikTok…</vt:lpstr>
      <vt:lpstr>Keep an eye on deliveries coming to your house…</vt:lpstr>
      <vt:lpstr>Who to report to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Woods</dc:creator>
  <cp:lastModifiedBy>Ms Currie</cp:lastModifiedBy>
  <cp:revision>391</cp:revision>
  <cp:lastPrinted>2020-10-01T17:10:52Z</cp:lastPrinted>
  <dcterms:created xsi:type="dcterms:W3CDTF">2009-06-25T14:35:02Z</dcterms:created>
  <dcterms:modified xsi:type="dcterms:W3CDTF">2023-03-29T09:05:19Z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0x0101002C8297FCEA832E4B8C5CFA996A332078</vt:lpwstr>
  </property>
</Properties>
</file>