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ABBA9-72E6-4E5F-4AF2-A8B7E2D4AD3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E060DF74-C1D5-EE68-CEA2-19D381A63F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D5EC0A7C-F9A5-EA94-828A-44FADBF5F5BF}"/>
              </a:ext>
            </a:extLst>
          </p:cNvPr>
          <p:cNvSpPr>
            <a:spLocks noGrp="1"/>
          </p:cNvSpPr>
          <p:nvPr>
            <p:ph type="dt" sz="half" idx="10"/>
          </p:nvPr>
        </p:nvSpPr>
        <p:spPr/>
        <p:txBody>
          <a:bodyPr/>
          <a:lstStyle/>
          <a:p>
            <a:fld id="{6E087C2B-7BA8-4FFE-AC00-A0756E246F9D}" type="datetimeFigureOut">
              <a:rPr lang="en-GB" smtClean="0"/>
              <a:t>09/03/2026</a:t>
            </a:fld>
            <a:endParaRPr lang="en-GB"/>
          </a:p>
        </p:txBody>
      </p:sp>
      <p:sp>
        <p:nvSpPr>
          <p:cNvPr id="5" name="Footer Placeholder 4">
            <a:extLst>
              <a:ext uri="{FF2B5EF4-FFF2-40B4-BE49-F238E27FC236}">
                <a16:creationId xmlns:a16="http://schemas.microsoft.com/office/drawing/2014/main" id="{DF16DCF1-B7D9-23B1-51DB-97DD30D92D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F56665-335E-D638-02BF-2BDA0563AC9D}"/>
              </a:ext>
            </a:extLst>
          </p:cNvPr>
          <p:cNvSpPr>
            <a:spLocks noGrp="1"/>
          </p:cNvSpPr>
          <p:nvPr>
            <p:ph type="sldNum" sz="quarter" idx="12"/>
          </p:nvPr>
        </p:nvSpPr>
        <p:spPr/>
        <p:txBody>
          <a:bodyPr/>
          <a:lstStyle/>
          <a:p>
            <a:fld id="{BE754AF9-3574-4126-8264-FDC5CCAF7FA2}" type="slidenum">
              <a:rPr lang="en-GB" smtClean="0"/>
              <a:t>‹#›</a:t>
            </a:fld>
            <a:endParaRPr lang="en-GB"/>
          </a:p>
        </p:txBody>
      </p:sp>
    </p:spTree>
    <p:extLst>
      <p:ext uri="{BB962C8B-B14F-4D97-AF65-F5344CB8AC3E}">
        <p14:creationId xmlns:p14="http://schemas.microsoft.com/office/powerpoint/2010/main" val="4246548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4EC74-FB24-8147-9A24-E1CC01D7147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1F12F53-4017-F6E3-651A-278FD9A0E19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34CFA81-C806-B192-E2E1-225EFAA8CE95}"/>
              </a:ext>
            </a:extLst>
          </p:cNvPr>
          <p:cNvSpPr>
            <a:spLocks noGrp="1"/>
          </p:cNvSpPr>
          <p:nvPr>
            <p:ph type="dt" sz="half" idx="10"/>
          </p:nvPr>
        </p:nvSpPr>
        <p:spPr/>
        <p:txBody>
          <a:bodyPr/>
          <a:lstStyle/>
          <a:p>
            <a:fld id="{6E087C2B-7BA8-4FFE-AC00-A0756E246F9D}" type="datetimeFigureOut">
              <a:rPr lang="en-GB" smtClean="0"/>
              <a:t>09/03/2026</a:t>
            </a:fld>
            <a:endParaRPr lang="en-GB"/>
          </a:p>
        </p:txBody>
      </p:sp>
      <p:sp>
        <p:nvSpPr>
          <p:cNvPr id="5" name="Footer Placeholder 4">
            <a:extLst>
              <a:ext uri="{FF2B5EF4-FFF2-40B4-BE49-F238E27FC236}">
                <a16:creationId xmlns:a16="http://schemas.microsoft.com/office/drawing/2014/main" id="{194940A9-2E2C-05E9-A03A-011A6D262D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A0135F-C066-3FDE-C63B-BAD2B06AD768}"/>
              </a:ext>
            </a:extLst>
          </p:cNvPr>
          <p:cNvSpPr>
            <a:spLocks noGrp="1"/>
          </p:cNvSpPr>
          <p:nvPr>
            <p:ph type="sldNum" sz="quarter" idx="12"/>
          </p:nvPr>
        </p:nvSpPr>
        <p:spPr/>
        <p:txBody>
          <a:bodyPr/>
          <a:lstStyle/>
          <a:p>
            <a:fld id="{BE754AF9-3574-4126-8264-FDC5CCAF7FA2}" type="slidenum">
              <a:rPr lang="en-GB" smtClean="0"/>
              <a:t>‹#›</a:t>
            </a:fld>
            <a:endParaRPr lang="en-GB"/>
          </a:p>
        </p:txBody>
      </p:sp>
    </p:spTree>
    <p:extLst>
      <p:ext uri="{BB962C8B-B14F-4D97-AF65-F5344CB8AC3E}">
        <p14:creationId xmlns:p14="http://schemas.microsoft.com/office/powerpoint/2010/main" val="3731774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36683-B2FC-E424-C222-2D6F20BB09D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45E01DB4-8BF5-3C61-3BA6-34BD1F2B51A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A9BD5C1-120E-D7E8-4623-A41FE9072E04}"/>
              </a:ext>
            </a:extLst>
          </p:cNvPr>
          <p:cNvSpPr>
            <a:spLocks noGrp="1"/>
          </p:cNvSpPr>
          <p:nvPr>
            <p:ph type="dt" sz="half" idx="10"/>
          </p:nvPr>
        </p:nvSpPr>
        <p:spPr/>
        <p:txBody>
          <a:bodyPr/>
          <a:lstStyle/>
          <a:p>
            <a:fld id="{6E087C2B-7BA8-4FFE-AC00-A0756E246F9D}" type="datetimeFigureOut">
              <a:rPr lang="en-GB" smtClean="0"/>
              <a:t>09/03/2026</a:t>
            </a:fld>
            <a:endParaRPr lang="en-GB"/>
          </a:p>
        </p:txBody>
      </p:sp>
      <p:sp>
        <p:nvSpPr>
          <p:cNvPr id="5" name="Footer Placeholder 4">
            <a:extLst>
              <a:ext uri="{FF2B5EF4-FFF2-40B4-BE49-F238E27FC236}">
                <a16:creationId xmlns:a16="http://schemas.microsoft.com/office/drawing/2014/main" id="{FF7E0848-2E1A-049B-2A0E-D4A0ABB8E9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9385DC-E3DF-F117-34C8-57EEC2F00D59}"/>
              </a:ext>
            </a:extLst>
          </p:cNvPr>
          <p:cNvSpPr>
            <a:spLocks noGrp="1"/>
          </p:cNvSpPr>
          <p:nvPr>
            <p:ph type="sldNum" sz="quarter" idx="12"/>
          </p:nvPr>
        </p:nvSpPr>
        <p:spPr/>
        <p:txBody>
          <a:bodyPr/>
          <a:lstStyle/>
          <a:p>
            <a:fld id="{BE754AF9-3574-4126-8264-FDC5CCAF7FA2}" type="slidenum">
              <a:rPr lang="en-GB" smtClean="0"/>
              <a:t>‹#›</a:t>
            </a:fld>
            <a:endParaRPr lang="en-GB"/>
          </a:p>
        </p:txBody>
      </p:sp>
    </p:spTree>
    <p:extLst>
      <p:ext uri="{BB962C8B-B14F-4D97-AF65-F5344CB8AC3E}">
        <p14:creationId xmlns:p14="http://schemas.microsoft.com/office/powerpoint/2010/main" val="2678959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3709A-B8D0-B23C-0AA0-38813B7A65C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F4ED374-918F-B4E5-9058-7FC21298941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E46CD7CE-C768-3E90-36B2-F9F571DD411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2E1D7973-7265-8D9D-CE41-5D904542BCB3}"/>
              </a:ext>
            </a:extLst>
          </p:cNvPr>
          <p:cNvSpPr>
            <a:spLocks noGrp="1"/>
          </p:cNvSpPr>
          <p:nvPr>
            <p:ph type="dt" sz="half" idx="10"/>
          </p:nvPr>
        </p:nvSpPr>
        <p:spPr/>
        <p:txBody>
          <a:bodyPr/>
          <a:lstStyle/>
          <a:p>
            <a:fld id="{6E087C2B-7BA8-4FFE-AC00-A0756E246F9D}" type="datetimeFigureOut">
              <a:rPr lang="en-GB" smtClean="0"/>
              <a:t>09/03/2026</a:t>
            </a:fld>
            <a:endParaRPr lang="en-GB"/>
          </a:p>
        </p:txBody>
      </p:sp>
      <p:sp>
        <p:nvSpPr>
          <p:cNvPr id="6" name="Footer Placeholder 5">
            <a:extLst>
              <a:ext uri="{FF2B5EF4-FFF2-40B4-BE49-F238E27FC236}">
                <a16:creationId xmlns:a16="http://schemas.microsoft.com/office/drawing/2014/main" id="{09191445-E628-1C2D-33D5-0E775FF0055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1034733-F7E8-C48B-0DA0-EB42BFBEFC7A}"/>
              </a:ext>
            </a:extLst>
          </p:cNvPr>
          <p:cNvSpPr>
            <a:spLocks noGrp="1"/>
          </p:cNvSpPr>
          <p:nvPr>
            <p:ph type="sldNum" sz="quarter" idx="12"/>
          </p:nvPr>
        </p:nvSpPr>
        <p:spPr/>
        <p:txBody>
          <a:bodyPr/>
          <a:lstStyle/>
          <a:p>
            <a:fld id="{BE754AF9-3574-4126-8264-FDC5CCAF7FA2}" type="slidenum">
              <a:rPr lang="en-GB" smtClean="0"/>
              <a:t>‹#›</a:t>
            </a:fld>
            <a:endParaRPr lang="en-GB"/>
          </a:p>
        </p:txBody>
      </p:sp>
    </p:spTree>
    <p:extLst>
      <p:ext uri="{BB962C8B-B14F-4D97-AF65-F5344CB8AC3E}">
        <p14:creationId xmlns:p14="http://schemas.microsoft.com/office/powerpoint/2010/main" val="1371895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4AC23-5386-62A7-9734-67ECCEAA05B5}"/>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AC9CF445-6F3B-77C1-9587-3A1EEE58E6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03A9638-B698-BE75-DA15-CFD199D5F7D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2A8FD737-875A-4586-8AE0-570E57271B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AB254BA-F627-0AA5-CE10-9D85CE3D481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DEADDA71-EEA5-1FF8-A3A5-5CD2AE1CA322}"/>
              </a:ext>
            </a:extLst>
          </p:cNvPr>
          <p:cNvSpPr>
            <a:spLocks noGrp="1"/>
          </p:cNvSpPr>
          <p:nvPr>
            <p:ph type="dt" sz="half" idx="10"/>
          </p:nvPr>
        </p:nvSpPr>
        <p:spPr/>
        <p:txBody>
          <a:bodyPr/>
          <a:lstStyle/>
          <a:p>
            <a:fld id="{6E087C2B-7BA8-4FFE-AC00-A0756E246F9D}" type="datetimeFigureOut">
              <a:rPr lang="en-GB" smtClean="0"/>
              <a:t>09/03/2026</a:t>
            </a:fld>
            <a:endParaRPr lang="en-GB"/>
          </a:p>
        </p:txBody>
      </p:sp>
      <p:sp>
        <p:nvSpPr>
          <p:cNvPr id="8" name="Footer Placeholder 7">
            <a:extLst>
              <a:ext uri="{FF2B5EF4-FFF2-40B4-BE49-F238E27FC236}">
                <a16:creationId xmlns:a16="http://schemas.microsoft.com/office/drawing/2014/main" id="{D0B34786-8762-BE5B-9212-8E5B4232EE5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E395F3F-4854-2162-F0A0-AFC3D816BAA9}"/>
              </a:ext>
            </a:extLst>
          </p:cNvPr>
          <p:cNvSpPr>
            <a:spLocks noGrp="1"/>
          </p:cNvSpPr>
          <p:nvPr>
            <p:ph type="sldNum" sz="quarter" idx="12"/>
          </p:nvPr>
        </p:nvSpPr>
        <p:spPr/>
        <p:txBody>
          <a:bodyPr/>
          <a:lstStyle/>
          <a:p>
            <a:fld id="{BE754AF9-3574-4126-8264-FDC5CCAF7FA2}" type="slidenum">
              <a:rPr lang="en-GB" smtClean="0"/>
              <a:t>‹#›</a:t>
            </a:fld>
            <a:endParaRPr lang="en-GB"/>
          </a:p>
        </p:txBody>
      </p:sp>
    </p:spTree>
    <p:extLst>
      <p:ext uri="{BB962C8B-B14F-4D97-AF65-F5344CB8AC3E}">
        <p14:creationId xmlns:p14="http://schemas.microsoft.com/office/powerpoint/2010/main" val="779113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CDF78-4800-D2F0-5608-5614573ECDEF}"/>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42F47A88-4BDA-4A9A-0E19-616B5825FEAA}"/>
              </a:ext>
            </a:extLst>
          </p:cNvPr>
          <p:cNvSpPr>
            <a:spLocks noGrp="1"/>
          </p:cNvSpPr>
          <p:nvPr>
            <p:ph type="dt" sz="half" idx="10"/>
          </p:nvPr>
        </p:nvSpPr>
        <p:spPr/>
        <p:txBody>
          <a:bodyPr/>
          <a:lstStyle/>
          <a:p>
            <a:fld id="{6E087C2B-7BA8-4FFE-AC00-A0756E246F9D}" type="datetimeFigureOut">
              <a:rPr lang="en-GB" smtClean="0"/>
              <a:t>09/03/2026</a:t>
            </a:fld>
            <a:endParaRPr lang="en-GB"/>
          </a:p>
        </p:txBody>
      </p:sp>
      <p:sp>
        <p:nvSpPr>
          <p:cNvPr id="4" name="Footer Placeholder 3">
            <a:extLst>
              <a:ext uri="{FF2B5EF4-FFF2-40B4-BE49-F238E27FC236}">
                <a16:creationId xmlns:a16="http://schemas.microsoft.com/office/drawing/2014/main" id="{38B21309-8AE0-A5D6-D380-95D92C4630C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2A37E4C-0D6E-F10E-5604-1BE29CC18AAF}"/>
              </a:ext>
            </a:extLst>
          </p:cNvPr>
          <p:cNvSpPr>
            <a:spLocks noGrp="1"/>
          </p:cNvSpPr>
          <p:nvPr>
            <p:ph type="sldNum" sz="quarter" idx="12"/>
          </p:nvPr>
        </p:nvSpPr>
        <p:spPr/>
        <p:txBody>
          <a:bodyPr/>
          <a:lstStyle/>
          <a:p>
            <a:fld id="{BE754AF9-3574-4126-8264-FDC5CCAF7FA2}" type="slidenum">
              <a:rPr lang="en-GB" smtClean="0"/>
              <a:t>‹#›</a:t>
            </a:fld>
            <a:endParaRPr lang="en-GB"/>
          </a:p>
        </p:txBody>
      </p:sp>
    </p:spTree>
    <p:extLst>
      <p:ext uri="{BB962C8B-B14F-4D97-AF65-F5344CB8AC3E}">
        <p14:creationId xmlns:p14="http://schemas.microsoft.com/office/powerpoint/2010/main" val="218992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8FB49C-4600-3019-918D-7F8BE777296E}"/>
              </a:ext>
            </a:extLst>
          </p:cNvPr>
          <p:cNvSpPr>
            <a:spLocks noGrp="1"/>
          </p:cNvSpPr>
          <p:nvPr>
            <p:ph type="dt" sz="half" idx="10"/>
          </p:nvPr>
        </p:nvSpPr>
        <p:spPr/>
        <p:txBody>
          <a:bodyPr/>
          <a:lstStyle/>
          <a:p>
            <a:fld id="{6E087C2B-7BA8-4FFE-AC00-A0756E246F9D}" type="datetimeFigureOut">
              <a:rPr lang="en-GB" smtClean="0"/>
              <a:t>09/03/2026</a:t>
            </a:fld>
            <a:endParaRPr lang="en-GB"/>
          </a:p>
        </p:txBody>
      </p:sp>
      <p:sp>
        <p:nvSpPr>
          <p:cNvPr id="3" name="Footer Placeholder 2">
            <a:extLst>
              <a:ext uri="{FF2B5EF4-FFF2-40B4-BE49-F238E27FC236}">
                <a16:creationId xmlns:a16="http://schemas.microsoft.com/office/drawing/2014/main" id="{35DDC469-0049-EE14-50D4-D0AC8644DA1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84FFF79-158D-CA11-1743-08A04C41F89A}"/>
              </a:ext>
            </a:extLst>
          </p:cNvPr>
          <p:cNvSpPr>
            <a:spLocks noGrp="1"/>
          </p:cNvSpPr>
          <p:nvPr>
            <p:ph type="sldNum" sz="quarter" idx="12"/>
          </p:nvPr>
        </p:nvSpPr>
        <p:spPr/>
        <p:txBody>
          <a:bodyPr/>
          <a:lstStyle/>
          <a:p>
            <a:fld id="{BE754AF9-3574-4126-8264-FDC5CCAF7FA2}" type="slidenum">
              <a:rPr lang="en-GB" smtClean="0"/>
              <a:t>‹#›</a:t>
            </a:fld>
            <a:endParaRPr lang="en-GB"/>
          </a:p>
        </p:txBody>
      </p:sp>
    </p:spTree>
    <p:extLst>
      <p:ext uri="{BB962C8B-B14F-4D97-AF65-F5344CB8AC3E}">
        <p14:creationId xmlns:p14="http://schemas.microsoft.com/office/powerpoint/2010/main" val="167865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05AE4-0C33-0BF7-3A45-8C71E4AE07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F2EFA3CC-DAC9-F37F-3F0C-2CD58004E0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BC5A47BA-7C26-5871-5EBD-DCB7E8FF43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7C9C9B1-FDC6-E7B3-0FA4-A0E6B122988F}"/>
              </a:ext>
            </a:extLst>
          </p:cNvPr>
          <p:cNvSpPr>
            <a:spLocks noGrp="1"/>
          </p:cNvSpPr>
          <p:nvPr>
            <p:ph type="dt" sz="half" idx="10"/>
          </p:nvPr>
        </p:nvSpPr>
        <p:spPr/>
        <p:txBody>
          <a:bodyPr/>
          <a:lstStyle/>
          <a:p>
            <a:fld id="{6E087C2B-7BA8-4FFE-AC00-A0756E246F9D}" type="datetimeFigureOut">
              <a:rPr lang="en-GB" smtClean="0"/>
              <a:t>09/03/2026</a:t>
            </a:fld>
            <a:endParaRPr lang="en-GB"/>
          </a:p>
        </p:txBody>
      </p:sp>
      <p:sp>
        <p:nvSpPr>
          <p:cNvPr id="6" name="Footer Placeholder 5">
            <a:extLst>
              <a:ext uri="{FF2B5EF4-FFF2-40B4-BE49-F238E27FC236}">
                <a16:creationId xmlns:a16="http://schemas.microsoft.com/office/drawing/2014/main" id="{04B01199-F7C4-287F-D5E8-B3115C21A94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6844291-E6AE-4587-993B-911443A5257A}"/>
              </a:ext>
            </a:extLst>
          </p:cNvPr>
          <p:cNvSpPr>
            <a:spLocks noGrp="1"/>
          </p:cNvSpPr>
          <p:nvPr>
            <p:ph type="sldNum" sz="quarter" idx="12"/>
          </p:nvPr>
        </p:nvSpPr>
        <p:spPr/>
        <p:txBody>
          <a:bodyPr/>
          <a:lstStyle/>
          <a:p>
            <a:fld id="{BE754AF9-3574-4126-8264-FDC5CCAF7FA2}" type="slidenum">
              <a:rPr lang="en-GB" smtClean="0"/>
              <a:t>‹#›</a:t>
            </a:fld>
            <a:endParaRPr lang="en-GB"/>
          </a:p>
        </p:txBody>
      </p:sp>
    </p:spTree>
    <p:extLst>
      <p:ext uri="{BB962C8B-B14F-4D97-AF65-F5344CB8AC3E}">
        <p14:creationId xmlns:p14="http://schemas.microsoft.com/office/powerpoint/2010/main" val="4254354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32CD3-4055-96CD-288D-1FC3CB4A965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14432A2E-EF8A-2077-E2C4-50BEDBD199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CF993E4-2B93-FEF1-9C8B-AD85ED2543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6EF469B-5F77-CEB5-1D1E-0DF28F3569BD}"/>
              </a:ext>
            </a:extLst>
          </p:cNvPr>
          <p:cNvSpPr>
            <a:spLocks noGrp="1"/>
          </p:cNvSpPr>
          <p:nvPr>
            <p:ph type="dt" sz="half" idx="10"/>
          </p:nvPr>
        </p:nvSpPr>
        <p:spPr/>
        <p:txBody>
          <a:bodyPr/>
          <a:lstStyle/>
          <a:p>
            <a:fld id="{6E087C2B-7BA8-4FFE-AC00-A0756E246F9D}" type="datetimeFigureOut">
              <a:rPr lang="en-GB" smtClean="0"/>
              <a:t>09/03/2026</a:t>
            </a:fld>
            <a:endParaRPr lang="en-GB"/>
          </a:p>
        </p:txBody>
      </p:sp>
      <p:sp>
        <p:nvSpPr>
          <p:cNvPr id="6" name="Footer Placeholder 5">
            <a:extLst>
              <a:ext uri="{FF2B5EF4-FFF2-40B4-BE49-F238E27FC236}">
                <a16:creationId xmlns:a16="http://schemas.microsoft.com/office/drawing/2014/main" id="{92CBF37D-FCAF-BC37-C4A4-CC3E605258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C32EF8-6000-2556-BB92-A0F2EECEE848}"/>
              </a:ext>
            </a:extLst>
          </p:cNvPr>
          <p:cNvSpPr>
            <a:spLocks noGrp="1"/>
          </p:cNvSpPr>
          <p:nvPr>
            <p:ph type="sldNum" sz="quarter" idx="12"/>
          </p:nvPr>
        </p:nvSpPr>
        <p:spPr/>
        <p:txBody>
          <a:bodyPr/>
          <a:lstStyle/>
          <a:p>
            <a:fld id="{BE754AF9-3574-4126-8264-FDC5CCAF7FA2}" type="slidenum">
              <a:rPr lang="en-GB" smtClean="0"/>
              <a:t>‹#›</a:t>
            </a:fld>
            <a:endParaRPr lang="en-GB"/>
          </a:p>
        </p:txBody>
      </p:sp>
    </p:spTree>
    <p:extLst>
      <p:ext uri="{BB962C8B-B14F-4D97-AF65-F5344CB8AC3E}">
        <p14:creationId xmlns:p14="http://schemas.microsoft.com/office/powerpoint/2010/main" val="3852072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65598-1984-5EB0-7F86-76214F4EBBE0}"/>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4ABFEC00-A394-4048-2215-08218FEB2E5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9E25567-AFB0-7E0E-3678-47AA3DACEBB9}"/>
              </a:ext>
            </a:extLst>
          </p:cNvPr>
          <p:cNvSpPr>
            <a:spLocks noGrp="1"/>
          </p:cNvSpPr>
          <p:nvPr>
            <p:ph type="dt" sz="half" idx="10"/>
          </p:nvPr>
        </p:nvSpPr>
        <p:spPr/>
        <p:txBody>
          <a:bodyPr/>
          <a:lstStyle/>
          <a:p>
            <a:fld id="{6E087C2B-7BA8-4FFE-AC00-A0756E246F9D}" type="datetimeFigureOut">
              <a:rPr lang="en-GB" smtClean="0"/>
              <a:t>09/03/2026</a:t>
            </a:fld>
            <a:endParaRPr lang="en-GB"/>
          </a:p>
        </p:txBody>
      </p:sp>
      <p:sp>
        <p:nvSpPr>
          <p:cNvPr id="5" name="Footer Placeholder 4">
            <a:extLst>
              <a:ext uri="{FF2B5EF4-FFF2-40B4-BE49-F238E27FC236}">
                <a16:creationId xmlns:a16="http://schemas.microsoft.com/office/drawing/2014/main" id="{3A95F955-64F2-89C8-97EC-EC194A580C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597F23-0E25-FA44-85CA-B48A017C32A1}"/>
              </a:ext>
            </a:extLst>
          </p:cNvPr>
          <p:cNvSpPr>
            <a:spLocks noGrp="1"/>
          </p:cNvSpPr>
          <p:nvPr>
            <p:ph type="sldNum" sz="quarter" idx="12"/>
          </p:nvPr>
        </p:nvSpPr>
        <p:spPr/>
        <p:txBody>
          <a:bodyPr/>
          <a:lstStyle/>
          <a:p>
            <a:fld id="{BE754AF9-3574-4126-8264-FDC5CCAF7FA2}" type="slidenum">
              <a:rPr lang="en-GB" smtClean="0"/>
              <a:t>‹#›</a:t>
            </a:fld>
            <a:endParaRPr lang="en-GB"/>
          </a:p>
        </p:txBody>
      </p:sp>
    </p:spTree>
    <p:extLst>
      <p:ext uri="{BB962C8B-B14F-4D97-AF65-F5344CB8AC3E}">
        <p14:creationId xmlns:p14="http://schemas.microsoft.com/office/powerpoint/2010/main" val="2052676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0D23E0-D49B-1173-9DFF-44F7A0034415}"/>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D51A21EA-FADB-3E8D-8885-BEE866A8F8B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B02849A-39D6-D5CB-AA6E-E301B4724492}"/>
              </a:ext>
            </a:extLst>
          </p:cNvPr>
          <p:cNvSpPr>
            <a:spLocks noGrp="1"/>
          </p:cNvSpPr>
          <p:nvPr>
            <p:ph type="dt" sz="half" idx="10"/>
          </p:nvPr>
        </p:nvSpPr>
        <p:spPr/>
        <p:txBody>
          <a:bodyPr/>
          <a:lstStyle/>
          <a:p>
            <a:fld id="{6E087C2B-7BA8-4FFE-AC00-A0756E246F9D}" type="datetimeFigureOut">
              <a:rPr lang="en-GB" smtClean="0"/>
              <a:t>09/03/2026</a:t>
            </a:fld>
            <a:endParaRPr lang="en-GB"/>
          </a:p>
        </p:txBody>
      </p:sp>
      <p:sp>
        <p:nvSpPr>
          <p:cNvPr id="5" name="Footer Placeholder 4">
            <a:extLst>
              <a:ext uri="{FF2B5EF4-FFF2-40B4-BE49-F238E27FC236}">
                <a16:creationId xmlns:a16="http://schemas.microsoft.com/office/drawing/2014/main" id="{B13CE5A3-B93B-1572-0858-AE3BD0E304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EAEAC1-7F59-BAE1-BE5F-4AF4AFE0C354}"/>
              </a:ext>
            </a:extLst>
          </p:cNvPr>
          <p:cNvSpPr>
            <a:spLocks noGrp="1"/>
          </p:cNvSpPr>
          <p:nvPr>
            <p:ph type="sldNum" sz="quarter" idx="12"/>
          </p:nvPr>
        </p:nvSpPr>
        <p:spPr/>
        <p:txBody>
          <a:bodyPr/>
          <a:lstStyle/>
          <a:p>
            <a:fld id="{BE754AF9-3574-4126-8264-FDC5CCAF7FA2}" type="slidenum">
              <a:rPr lang="en-GB" smtClean="0"/>
              <a:t>‹#›</a:t>
            </a:fld>
            <a:endParaRPr lang="en-GB"/>
          </a:p>
        </p:txBody>
      </p:sp>
    </p:spTree>
    <p:extLst>
      <p:ext uri="{BB962C8B-B14F-4D97-AF65-F5344CB8AC3E}">
        <p14:creationId xmlns:p14="http://schemas.microsoft.com/office/powerpoint/2010/main" val="986027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916EBE-A107-B5F8-EB62-AC9F6FD736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8B4B7239-9FAB-9991-7E0D-92FD346916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D37D0C2-463A-DDE5-B923-0E1C40CBF0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E087C2B-7BA8-4FFE-AC00-A0756E246F9D}" type="datetimeFigureOut">
              <a:rPr lang="en-GB" smtClean="0"/>
              <a:t>09/03/2026</a:t>
            </a:fld>
            <a:endParaRPr lang="en-GB"/>
          </a:p>
        </p:txBody>
      </p:sp>
      <p:sp>
        <p:nvSpPr>
          <p:cNvPr id="5" name="Footer Placeholder 4">
            <a:extLst>
              <a:ext uri="{FF2B5EF4-FFF2-40B4-BE49-F238E27FC236}">
                <a16:creationId xmlns:a16="http://schemas.microsoft.com/office/drawing/2014/main" id="{6CCD3141-EE21-A06B-1B51-A8F7428014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FF83D50-88C6-B6BC-1FE7-DFE3B067AE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E754AF9-3574-4126-8264-FDC5CCAF7FA2}" type="slidenum">
              <a:rPr lang="en-GB" smtClean="0"/>
              <a:t>‹#›</a:t>
            </a:fld>
            <a:endParaRPr lang="en-GB"/>
          </a:p>
        </p:txBody>
      </p:sp>
    </p:spTree>
    <p:extLst>
      <p:ext uri="{BB962C8B-B14F-4D97-AF65-F5344CB8AC3E}">
        <p14:creationId xmlns:p14="http://schemas.microsoft.com/office/powerpoint/2010/main" val="3904562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45AE9D-2496-E912-2890-8786B016C5BF}"/>
              </a:ext>
            </a:extLst>
          </p:cNvPr>
          <p:cNvSpPr>
            <a:spLocks noGrp="1"/>
          </p:cNvSpPr>
          <p:nvPr>
            <p:ph type="ctrTitle"/>
          </p:nvPr>
        </p:nvSpPr>
        <p:spPr>
          <a:xfrm>
            <a:off x="6367461" y="728664"/>
            <a:ext cx="5565921" cy="813809"/>
          </a:xfrm>
          <a:noFill/>
        </p:spPr>
        <p:txBody>
          <a:bodyPr>
            <a:normAutofit fontScale="90000"/>
          </a:bodyPr>
          <a:lstStyle/>
          <a:p>
            <a:pPr algn="l"/>
            <a:r>
              <a:rPr lang="en-GB" sz="5200" b="1" dirty="0"/>
              <a:t>Lockerbie Fellows 2026-2027</a:t>
            </a:r>
          </a:p>
        </p:txBody>
      </p:sp>
      <p:sp>
        <p:nvSpPr>
          <p:cNvPr id="3" name="Subtitle 2">
            <a:extLst>
              <a:ext uri="{FF2B5EF4-FFF2-40B4-BE49-F238E27FC236}">
                <a16:creationId xmlns:a16="http://schemas.microsoft.com/office/drawing/2014/main" id="{3C858A70-20AF-60EA-C998-7BD86C9E169C}"/>
              </a:ext>
            </a:extLst>
          </p:cNvPr>
          <p:cNvSpPr>
            <a:spLocks noGrp="1"/>
          </p:cNvSpPr>
          <p:nvPr>
            <p:ph type="subTitle" idx="1"/>
          </p:nvPr>
        </p:nvSpPr>
        <p:spPr>
          <a:xfrm>
            <a:off x="6112597" y="1662545"/>
            <a:ext cx="6005512" cy="4466789"/>
          </a:xfrm>
          <a:noFill/>
        </p:spPr>
        <p:txBody>
          <a:bodyPr>
            <a:normAutofit fontScale="77500" lnSpcReduction="20000"/>
          </a:bodyPr>
          <a:lstStyle/>
          <a:p>
            <a:pPr algn="l"/>
            <a:r>
              <a:rPr lang="en-GB" sz="2600" b="1" dirty="0"/>
              <a:t>Stage 1: due Sunday 12</a:t>
            </a:r>
            <a:r>
              <a:rPr lang="en-GB" sz="2600" b="1" baseline="30000" dirty="0"/>
              <a:t>th</a:t>
            </a:r>
            <a:r>
              <a:rPr lang="en-GB" sz="2600" b="1" dirty="0"/>
              <a:t> April 2026 (5pm)</a:t>
            </a:r>
          </a:p>
          <a:p>
            <a:pPr algn="l"/>
            <a:r>
              <a:rPr lang="en-GB" dirty="0"/>
              <a:t>Write a letter to Ms Currie, in it, please address the following:</a:t>
            </a:r>
          </a:p>
          <a:p>
            <a:pPr marL="342900" indent="-342900" algn="l">
              <a:buFont typeface="Arial" panose="020B0604020202020204" pitchFamily="34" charset="0"/>
              <a:buChar char="•"/>
            </a:pPr>
            <a:r>
              <a:rPr lang="en-GB" dirty="0"/>
              <a:t>Why you are interested in the Lockerbie Fellows programme</a:t>
            </a:r>
          </a:p>
          <a:p>
            <a:pPr marL="342900" indent="-342900" algn="l">
              <a:buFont typeface="Arial" panose="020B0604020202020204" pitchFamily="34" charset="0"/>
              <a:buChar char="•"/>
            </a:pPr>
            <a:r>
              <a:rPr lang="en-GB" dirty="0"/>
              <a:t>Why you are interested in Remembrance Week at Syracuse University</a:t>
            </a:r>
          </a:p>
          <a:p>
            <a:pPr marL="342900" indent="-342900" algn="l">
              <a:buFont typeface="Arial" panose="020B0604020202020204" pitchFamily="34" charset="0"/>
              <a:buChar char="•"/>
            </a:pPr>
            <a:r>
              <a:rPr lang="en-GB" dirty="0"/>
              <a:t>What you will contribute to the Lockerbie Fellows programme</a:t>
            </a:r>
          </a:p>
          <a:p>
            <a:pPr marL="342900" indent="-342900" algn="l">
              <a:buFont typeface="Arial" panose="020B0604020202020204" pitchFamily="34" charset="0"/>
              <a:buChar char="•"/>
            </a:pPr>
            <a:r>
              <a:rPr lang="en-GB" dirty="0"/>
              <a:t>You must include the following information on your academic ability- Subject / Level / Estimate Grade for S5, and Subjects / Levels for S6 timetable. Please note, to be eligible for this Fellowship programme, you must be aiming for a minimum of 5 Level 6 (Higher) courses by the end of S6</a:t>
            </a:r>
          </a:p>
          <a:p>
            <a:pPr marL="342900" indent="-342900" algn="l">
              <a:buFont typeface="Arial" panose="020B0604020202020204" pitchFamily="34" charset="0"/>
              <a:buChar char="•"/>
            </a:pPr>
            <a:r>
              <a:rPr lang="en-GB" dirty="0"/>
              <a:t>Current hopes / aspirations beyond school</a:t>
            </a:r>
          </a:p>
          <a:p>
            <a:pPr marL="342900" indent="-342900" algn="l">
              <a:buFont typeface="Arial" panose="020B0604020202020204" pitchFamily="34" charset="0"/>
              <a:buChar char="•"/>
            </a:pPr>
            <a:endParaRPr lang="en-GB" dirty="0"/>
          </a:p>
          <a:p>
            <a:pPr marL="342900" indent="-342900" algn="l">
              <a:buFont typeface="Arial" panose="020B0604020202020204" pitchFamily="34" charset="0"/>
              <a:buChar char="•"/>
            </a:pPr>
            <a:endParaRPr lang="en-GB" dirty="0"/>
          </a:p>
        </p:txBody>
      </p:sp>
      <p:pic>
        <p:nvPicPr>
          <p:cNvPr id="5" name="Picture 4" descr="A group of people in front of a building&#10;&#10;AI-generated content may be incorrect.">
            <a:extLst>
              <a:ext uri="{FF2B5EF4-FFF2-40B4-BE49-F238E27FC236}">
                <a16:creationId xmlns:a16="http://schemas.microsoft.com/office/drawing/2014/main" id="{971E7721-F7C1-E30B-0DA5-D42F389B6192}"/>
              </a:ext>
            </a:extLst>
          </p:cNvPr>
          <p:cNvPicPr>
            <a:picLocks noChangeAspect="1"/>
          </p:cNvPicPr>
          <p:nvPr/>
        </p:nvPicPr>
        <p:blipFill>
          <a:blip r:embed="rId2">
            <a:extLst>
              <a:ext uri="{28A0092B-C50C-407E-A947-70E740481C1C}">
                <a14:useLocalDpi xmlns:a14="http://schemas.microsoft.com/office/drawing/2010/main" val="0"/>
              </a:ext>
            </a:extLst>
          </a:blip>
          <a:srcRect t="1539" r="3" b="2254"/>
          <a:stretch>
            <a:fillRect/>
          </a:stretch>
        </p:blipFill>
        <p:spPr>
          <a:xfrm>
            <a:off x="1" y="10"/>
            <a:ext cx="6005512" cy="6857990"/>
          </a:xfrm>
          <a:prstGeom prst="rect">
            <a:avLst/>
          </a:prstGeom>
        </p:spPr>
      </p:pic>
    </p:spTree>
    <p:extLst>
      <p:ext uri="{BB962C8B-B14F-4D97-AF65-F5344CB8AC3E}">
        <p14:creationId xmlns:p14="http://schemas.microsoft.com/office/powerpoint/2010/main" val="2394460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0DC8D6F9-B54A-FC92-14C2-F2B0AE703C0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EADCCDF-D114-2F5A-0C36-FE1E3EA89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30A6C9-2661-E8BA-DA44-B3098474AF00}"/>
              </a:ext>
            </a:extLst>
          </p:cNvPr>
          <p:cNvSpPr>
            <a:spLocks noGrp="1"/>
          </p:cNvSpPr>
          <p:nvPr>
            <p:ph type="ctrTitle"/>
          </p:nvPr>
        </p:nvSpPr>
        <p:spPr>
          <a:xfrm>
            <a:off x="6367461" y="728664"/>
            <a:ext cx="5565921" cy="813809"/>
          </a:xfrm>
          <a:noFill/>
        </p:spPr>
        <p:txBody>
          <a:bodyPr>
            <a:normAutofit fontScale="90000"/>
          </a:bodyPr>
          <a:lstStyle/>
          <a:p>
            <a:pPr algn="l"/>
            <a:r>
              <a:rPr lang="en-GB" sz="5200" b="1" dirty="0"/>
              <a:t>Lockerbie Fellows 2026-2027</a:t>
            </a:r>
          </a:p>
        </p:txBody>
      </p:sp>
      <p:sp>
        <p:nvSpPr>
          <p:cNvPr id="3" name="Subtitle 2">
            <a:extLst>
              <a:ext uri="{FF2B5EF4-FFF2-40B4-BE49-F238E27FC236}">
                <a16:creationId xmlns:a16="http://schemas.microsoft.com/office/drawing/2014/main" id="{8C365096-2B2A-7DEE-26EB-AD16A3379C6E}"/>
              </a:ext>
            </a:extLst>
          </p:cNvPr>
          <p:cNvSpPr>
            <a:spLocks noGrp="1"/>
          </p:cNvSpPr>
          <p:nvPr>
            <p:ph type="subTitle" idx="1"/>
          </p:nvPr>
        </p:nvSpPr>
        <p:spPr>
          <a:xfrm>
            <a:off x="6112597" y="1662545"/>
            <a:ext cx="6005512" cy="4466789"/>
          </a:xfrm>
          <a:noFill/>
        </p:spPr>
        <p:txBody>
          <a:bodyPr>
            <a:normAutofit fontScale="85000" lnSpcReduction="10000"/>
          </a:bodyPr>
          <a:lstStyle/>
          <a:p>
            <a:pPr algn="l"/>
            <a:r>
              <a:rPr lang="en-GB" b="1" dirty="0"/>
              <a:t>Stage 1: due Sunday 12</a:t>
            </a:r>
            <a:r>
              <a:rPr lang="en-GB" b="1" baseline="30000" dirty="0"/>
              <a:t>th</a:t>
            </a:r>
            <a:r>
              <a:rPr lang="en-GB" b="1" dirty="0"/>
              <a:t> April 2026 (5pm)</a:t>
            </a:r>
          </a:p>
          <a:p>
            <a:pPr algn="l"/>
            <a:r>
              <a:rPr lang="en-GB" sz="1900" dirty="0"/>
              <a:t>Write a response to the following and hand in with your letter – no more than one typed side of A4. You may write a news article, essay, poem, song – anything that uses your unique skills to react to this stimulus:</a:t>
            </a:r>
          </a:p>
          <a:p>
            <a:pPr algn="l"/>
            <a:endParaRPr lang="en-GB" sz="1900" dirty="0"/>
          </a:p>
          <a:p>
            <a:r>
              <a:rPr lang="en-GB" sz="3200" b="1" dirty="0"/>
              <a:t>“The Kindness of Strangers”</a:t>
            </a:r>
          </a:p>
          <a:p>
            <a:endParaRPr lang="en-GB" sz="1900" dirty="0"/>
          </a:p>
          <a:p>
            <a:pPr algn="l"/>
            <a:r>
              <a:rPr lang="en-GB" sz="1900" dirty="0"/>
              <a:t>It is now almost 38 years since the Lockerbie Bombing. At that time, Lockerbie was a focus as everyone tried to make sense of what happened. We want to see you engage with the history of the events show your understanding and demonstrate sensitivity in how you respond. </a:t>
            </a:r>
          </a:p>
          <a:p>
            <a:pPr algn="l"/>
            <a:endParaRPr lang="en-GB" sz="1900" dirty="0"/>
          </a:p>
          <a:p>
            <a:r>
              <a:rPr lang="en-GB" b="1" dirty="0"/>
              <a:t>Announcement of Seniors progressing to Stage 2 will be announced on Wednesday 27</a:t>
            </a:r>
            <a:r>
              <a:rPr lang="en-GB" b="1" baseline="30000" dirty="0"/>
              <a:t>th</a:t>
            </a:r>
            <a:r>
              <a:rPr lang="en-GB" b="1" dirty="0"/>
              <a:t> May</a:t>
            </a:r>
          </a:p>
          <a:p>
            <a:pPr algn="l"/>
            <a:endParaRPr lang="en-GB" dirty="0"/>
          </a:p>
        </p:txBody>
      </p:sp>
      <p:pic>
        <p:nvPicPr>
          <p:cNvPr id="5" name="Picture 4" descr="A group of people in front of a building&#10;&#10;AI-generated content may be incorrect.">
            <a:extLst>
              <a:ext uri="{FF2B5EF4-FFF2-40B4-BE49-F238E27FC236}">
                <a16:creationId xmlns:a16="http://schemas.microsoft.com/office/drawing/2014/main" id="{B81E6A10-11A2-55F5-EBC4-5501695F6205}"/>
              </a:ext>
            </a:extLst>
          </p:cNvPr>
          <p:cNvPicPr>
            <a:picLocks noChangeAspect="1"/>
          </p:cNvPicPr>
          <p:nvPr/>
        </p:nvPicPr>
        <p:blipFill>
          <a:blip r:embed="rId2">
            <a:extLst>
              <a:ext uri="{28A0092B-C50C-407E-A947-70E740481C1C}">
                <a14:useLocalDpi xmlns:a14="http://schemas.microsoft.com/office/drawing/2010/main" val="0"/>
              </a:ext>
            </a:extLst>
          </a:blip>
          <a:srcRect t="1539" r="3" b="2254"/>
          <a:stretch>
            <a:fillRect/>
          </a:stretch>
        </p:blipFill>
        <p:spPr>
          <a:xfrm>
            <a:off x="1" y="10"/>
            <a:ext cx="6005512" cy="6857990"/>
          </a:xfrm>
          <a:prstGeom prst="rect">
            <a:avLst/>
          </a:prstGeom>
        </p:spPr>
      </p:pic>
    </p:spTree>
    <p:extLst>
      <p:ext uri="{BB962C8B-B14F-4D97-AF65-F5344CB8AC3E}">
        <p14:creationId xmlns:p14="http://schemas.microsoft.com/office/powerpoint/2010/main" val="3293780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CD0A26-F7EB-A0E0-4EA2-B88CA619781E}"/>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Flowers on a sidewalk in front of a building&#10;&#10;AI-generated content may be incorrect.">
            <a:extLst>
              <a:ext uri="{FF2B5EF4-FFF2-40B4-BE49-F238E27FC236}">
                <a16:creationId xmlns:a16="http://schemas.microsoft.com/office/drawing/2014/main" id="{C3AD8446-B1B0-43EF-2E0A-E768D0EDAF54}"/>
              </a:ext>
            </a:extLst>
          </p:cNvPr>
          <p:cNvPicPr>
            <a:picLocks noChangeAspect="1"/>
          </p:cNvPicPr>
          <p:nvPr/>
        </p:nvPicPr>
        <p:blipFill>
          <a:blip r:embed="rId2">
            <a:extLst>
              <a:ext uri="{28A0092B-C50C-407E-A947-70E740481C1C}">
                <a14:useLocalDpi xmlns:a14="http://schemas.microsoft.com/office/drawing/2010/main" val="0"/>
              </a:ext>
            </a:extLst>
          </a:blip>
          <a:srcRect t="30227" r="9092" b="15833"/>
          <a:stretch>
            <a:fillRect/>
          </a:stretch>
        </p:blipFill>
        <p:spPr>
          <a:xfrm>
            <a:off x="3523488" y="10"/>
            <a:ext cx="8668512" cy="6857990"/>
          </a:xfrm>
          <a:prstGeom prst="rect">
            <a:avLst/>
          </a:prstGeom>
        </p:spPr>
      </p:pic>
      <p:sp>
        <p:nvSpPr>
          <p:cNvPr id="17" name="Rectangle 16">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B4905FF-F28A-D8F4-C8CF-1DCA35986DB5}"/>
              </a:ext>
            </a:extLst>
          </p:cNvPr>
          <p:cNvSpPr>
            <a:spLocks noGrp="1"/>
          </p:cNvSpPr>
          <p:nvPr>
            <p:ph type="ctrTitle"/>
          </p:nvPr>
        </p:nvSpPr>
        <p:spPr>
          <a:xfrm>
            <a:off x="371094" y="1161288"/>
            <a:ext cx="5229606" cy="1282192"/>
          </a:xfrm>
        </p:spPr>
        <p:txBody>
          <a:bodyPr vert="horz" lIns="91440" tIns="45720" rIns="91440" bIns="45720" rtlCol="0" anchor="b">
            <a:noAutofit/>
          </a:bodyPr>
          <a:lstStyle/>
          <a:p>
            <a:pPr algn="l"/>
            <a:r>
              <a:rPr lang="en-US" sz="4700" b="1" dirty="0"/>
              <a:t>Lockerbie Fellows 2026-2027</a:t>
            </a:r>
          </a:p>
        </p:txBody>
      </p:sp>
      <p:sp>
        <p:nvSpPr>
          <p:cNvPr id="19" name="Rectangle 18">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AA16A31E-D901-0EF6-6631-78BD7EA3ADD7}"/>
              </a:ext>
            </a:extLst>
          </p:cNvPr>
          <p:cNvSpPr>
            <a:spLocks noGrp="1"/>
          </p:cNvSpPr>
          <p:nvPr>
            <p:ph type="subTitle" idx="1"/>
          </p:nvPr>
        </p:nvSpPr>
        <p:spPr>
          <a:xfrm>
            <a:off x="371093" y="2718054"/>
            <a:ext cx="7248907" cy="3930776"/>
          </a:xfrm>
        </p:spPr>
        <p:txBody>
          <a:bodyPr vert="horz" lIns="91440" tIns="45720" rIns="91440" bIns="45720" rtlCol="0" anchor="t">
            <a:normAutofit fontScale="25000" lnSpcReduction="20000"/>
          </a:bodyPr>
          <a:lstStyle/>
          <a:p>
            <a:pPr algn="l"/>
            <a:r>
              <a:rPr lang="en-US" sz="9600" b="1" dirty="0"/>
              <a:t>Stage 2: Interview </a:t>
            </a:r>
          </a:p>
          <a:p>
            <a:pPr algn="l"/>
            <a:r>
              <a:rPr lang="en-US" sz="6400" b="1" dirty="0"/>
              <a:t>Successful candidates will be invited to interview on Wednesday 3</a:t>
            </a:r>
            <a:r>
              <a:rPr lang="en-US" sz="6400" b="1" baseline="30000" dirty="0"/>
              <a:t>rd</a:t>
            </a:r>
            <a:r>
              <a:rPr lang="en-US" sz="6400" b="1" dirty="0"/>
              <a:t> June</a:t>
            </a:r>
          </a:p>
          <a:p>
            <a:pPr algn="l"/>
            <a:r>
              <a:rPr lang="en-US" sz="7600" dirty="0"/>
              <a:t>Prepare a presentation lasting no longer than 5 minutes</a:t>
            </a:r>
          </a:p>
          <a:p>
            <a:pPr algn="l"/>
            <a:r>
              <a:rPr lang="en-US" sz="7600" dirty="0"/>
              <a:t>Your title is </a:t>
            </a:r>
            <a:r>
              <a:rPr lang="en-US" sz="7600" b="1" dirty="0"/>
              <a:t>“Remembrance in Syracuse 2026”</a:t>
            </a:r>
          </a:p>
          <a:p>
            <a:pPr algn="l"/>
            <a:r>
              <a:rPr lang="en-US" sz="7600" dirty="0"/>
              <a:t>Prepare by researching Remembrance Week</a:t>
            </a:r>
          </a:p>
          <a:p>
            <a:pPr algn="l"/>
            <a:r>
              <a:rPr lang="en-US" sz="7600" dirty="0"/>
              <a:t>As a Lockerbie Fellow, how you will contribute</a:t>
            </a:r>
          </a:p>
          <a:p>
            <a:pPr algn="l"/>
            <a:r>
              <a:rPr lang="en-US" sz="7600" dirty="0"/>
              <a:t>You can base this presentation on what your understanding is of Remembrance Week, research 1 of the Syracuse Students who lost their life, or a member of the Lockerbie community, present on the “Laundry Ladies” or any other aspect you have spent time researching</a:t>
            </a:r>
          </a:p>
          <a:p>
            <a:pPr algn="l"/>
            <a:r>
              <a:rPr lang="en-US" sz="7600" dirty="0"/>
              <a:t>Show your understanding of what Remembrance Week is about, and what you plan to do throughout the year to ensure the Lockerbie Community has an opportunity to be involved </a:t>
            </a:r>
          </a:p>
          <a:p>
            <a:pPr marL="342900" indent="-228600" algn="l">
              <a:buFont typeface="Arial" panose="020B0604020202020204" pitchFamily="34" charset="0"/>
              <a:buChar char="•"/>
            </a:pPr>
            <a:endParaRPr lang="en-US" sz="1200" dirty="0"/>
          </a:p>
          <a:p>
            <a:pPr indent="-228600" algn="l">
              <a:buFont typeface="Arial" panose="020B0604020202020204" pitchFamily="34" charset="0"/>
              <a:buChar char="•"/>
            </a:pPr>
            <a:endParaRPr lang="en-US" sz="1200" dirty="0"/>
          </a:p>
        </p:txBody>
      </p:sp>
    </p:spTree>
    <p:extLst>
      <p:ext uri="{BB962C8B-B14F-4D97-AF65-F5344CB8AC3E}">
        <p14:creationId xmlns:p14="http://schemas.microsoft.com/office/powerpoint/2010/main" val="402467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32F63D-9FF4-BD37-ADCB-3404A850984F}"/>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D9DC3747-046F-6246-C9B8-F59444995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Flowers on a sidewalk in front of a building&#10;&#10;AI-generated content may be incorrect.">
            <a:extLst>
              <a:ext uri="{FF2B5EF4-FFF2-40B4-BE49-F238E27FC236}">
                <a16:creationId xmlns:a16="http://schemas.microsoft.com/office/drawing/2014/main" id="{30B85B1B-B5DD-31B8-817B-43F3D7B5768C}"/>
              </a:ext>
            </a:extLst>
          </p:cNvPr>
          <p:cNvPicPr>
            <a:picLocks noChangeAspect="1"/>
          </p:cNvPicPr>
          <p:nvPr/>
        </p:nvPicPr>
        <p:blipFill>
          <a:blip r:embed="rId2">
            <a:extLst>
              <a:ext uri="{28A0092B-C50C-407E-A947-70E740481C1C}">
                <a14:useLocalDpi xmlns:a14="http://schemas.microsoft.com/office/drawing/2010/main" val="0"/>
              </a:ext>
            </a:extLst>
          </a:blip>
          <a:srcRect t="30227" r="9092" b="15833"/>
          <a:stretch>
            <a:fillRect/>
          </a:stretch>
        </p:blipFill>
        <p:spPr>
          <a:xfrm>
            <a:off x="3523488" y="10"/>
            <a:ext cx="8668512" cy="6857990"/>
          </a:xfrm>
          <a:prstGeom prst="rect">
            <a:avLst/>
          </a:prstGeom>
        </p:spPr>
      </p:pic>
      <p:sp>
        <p:nvSpPr>
          <p:cNvPr id="17" name="Rectangle 16">
            <a:extLst>
              <a:ext uri="{FF2B5EF4-FFF2-40B4-BE49-F238E27FC236}">
                <a16:creationId xmlns:a16="http://schemas.microsoft.com/office/drawing/2014/main" id="{C0C0A994-2321-79A1-BB81-D1D12EDF00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9202A2A-FF87-D3E2-FC51-11A9E5AF330B}"/>
              </a:ext>
            </a:extLst>
          </p:cNvPr>
          <p:cNvSpPr>
            <a:spLocks noGrp="1"/>
          </p:cNvSpPr>
          <p:nvPr>
            <p:ph type="ctrTitle"/>
          </p:nvPr>
        </p:nvSpPr>
        <p:spPr>
          <a:xfrm>
            <a:off x="371094" y="1161288"/>
            <a:ext cx="5229606" cy="1282192"/>
          </a:xfrm>
        </p:spPr>
        <p:txBody>
          <a:bodyPr vert="horz" lIns="91440" tIns="45720" rIns="91440" bIns="45720" rtlCol="0" anchor="b">
            <a:noAutofit/>
          </a:bodyPr>
          <a:lstStyle/>
          <a:p>
            <a:pPr algn="l"/>
            <a:r>
              <a:rPr lang="en-US" sz="4700" b="1" dirty="0"/>
              <a:t>Lockerbie Fellows 2026-2027</a:t>
            </a:r>
          </a:p>
        </p:txBody>
      </p:sp>
      <p:sp>
        <p:nvSpPr>
          <p:cNvPr id="19" name="Rectangle 18">
            <a:extLst>
              <a:ext uri="{FF2B5EF4-FFF2-40B4-BE49-F238E27FC236}">
                <a16:creationId xmlns:a16="http://schemas.microsoft.com/office/drawing/2014/main" id="{299EC1DA-A3CD-A669-8922-1D1ABFB44F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43E95F2B-2AAD-72CF-F6ED-CCC52873E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798234CB-C605-BC5C-9F6A-B1F10E71F3C8}"/>
              </a:ext>
            </a:extLst>
          </p:cNvPr>
          <p:cNvSpPr>
            <a:spLocks noGrp="1"/>
          </p:cNvSpPr>
          <p:nvPr>
            <p:ph type="subTitle" idx="1"/>
          </p:nvPr>
        </p:nvSpPr>
        <p:spPr>
          <a:xfrm>
            <a:off x="371093" y="2718054"/>
            <a:ext cx="7248907" cy="3930776"/>
          </a:xfrm>
        </p:spPr>
        <p:txBody>
          <a:bodyPr vert="horz" lIns="91440" tIns="45720" rIns="91440" bIns="45720" rtlCol="0" anchor="t">
            <a:normAutofit/>
          </a:bodyPr>
          <a:lstStyle/>
          <a:p>
            <a:pPr algn="l"/>
            <a:r>
              <a:rPr lang="en-US" b="1" dirty="0"/>
              <a:t>Stage 2: Answer this follow up question </a:t>
            </a:r>
          </a:p>
          <a:p>
            <a:pPr algn="l"/>
            <a:endParaRPr lang="en-US" b="1" dirty="0"/>
          </a:p>
          <a:p>
            <a:r>
              <a:rPr lang="en-US" sz="2800" b="1" dirty="0"/>
              <a:t>“Why should you be one of the 10 young people we select as a Lockerbie Fellow?”</a:t>
            </a:r>
          </a:p>
        </p:txBody>
      </p:sp>
    </p:spTree>
    <p:extLst>
      <p:ext uri="{BB962C8B-B14F-4D97-AF65-F5344CB8AC3E}">
        <p14:creationId xmlns:p14="http://schemas.microsoft.com/office/powerpoint/2010/main" val="1564673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6E3DCE9-F1CC-B048-91E8-3D146931836C}"/>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erson playing bagpipes in front of a grave&#10;&#10;AI-generated content may be incorrect.">
            <a:extLst>
              <a:ext uri="{FF2B5EF4-FFF2-40B4-BE49-F238E27FC236}">
                <a16:creationId xmlns:a16="http://schemas.microsoft.com/office/drawing/2014/main" id="{B4F3F1C2-21D6-3D9D-EDE9-E46E1ED9DDE6}"/>
              </a:ext>
            </a:extLst>
          </p:cNvPr>
          <p:cNvPicPr>
            <a:picLocks noChangeAspect="1"/>
          </p:cNvPicPr>
          <p:nvPr/>
        </p:nvPicPr>
        <p:blipFill>
          <a:blip r:embed="rId2">
            <a:extLst>
              <a:ext uri="{28A0092B-C50C-407E-A947-70E740481C1C}">
                <a14:useLocalDpi xmlns:a14="http://schemas.microsoft.com/office/drawing/2010/main" val="0"/>
              </a:ext>
            </a:extLst>
          </a:blip>
          <a:srcRect t="1153"/>
          <a:stretch>
            <a:fillRect/>
          </a:stretch>
        </p:blipFill>
        <p:spPr>
          <a:xfrm>
            <a:off x="2522358" y="10"/>
            <a:ext cx="9669642" cy="6857990"/>
          </a:xfrm>
          <a:prstGeom prst="rect">
            <a:avLst/>
          </a:prstGeom>
        </p:spPr>
      </p:pic>
      <p:sp>
        <p:nvSpPr>
          <p:cNvPr id="28" name="Rectangle 27">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237A256-C8CF-6133-456C-E6C892436A88}"/>
              </a:ext>
            </a:extLst>
          </p:cNvPr>
          <p:cNvSpPr>
            <a:spLocks noGrp="1"/>
          </p:cNvSpPr>
          <p:nvPr>
            <p:ph type="ctrTitle"/>
          </p:nvPr>
        </p:nvSpPr>
        <p:spPr>
          <a:xfrm>
            <a:off x="66676" y="743447"/>
            <a:ext cx="4858938" cy="1656853"/>
          </a:xfrm>
          <a:noFill/>
        </p:spPr>
        <p:txBody>
          <a:bodyPr vert="horz" lIns="91440" tIns="45720" rIns="91440" bIns="45720" rtlCol="0">
            <a:normAutofit fontScale="90000"/>
          </a:bodyPr>
          <a:lstStyle/>
          <a:p>
            <a:pPr algn="l"/>
            <a:r>
              <a:rPr lang="en-US" sz="5200" b="1" dirty="0"/>
              <a:t>Lockerbie Fellows 2026-2027</a:t>
            </a:r>
          </a:p>
        </p:txBody>
      </p:sp>
      <p:sp>
        <p:nvSpPr>
          <p:cNvPr id="3" name="Subtitle 2">
            <a:extLst>
              <a:ext uri="{FF2B5EF4-FFF2-40B4-BE49-F238E27FC236}">
                <a16:creationId xmlns:a16="http://schemas.microsoft.com/office/drawing/2014/main" id="{5DB5C463-97AE-85A1-5920-69B960CCE559}"/>
              </a:ext>
            </a:extLst>
          </p:cNvPr>
          <p:cNvSpPr>
            <a:spLocks noGrp="1"/>
          </p:cNvSpPr>
          <p:nvPr>
            <p:ph type="subTitle" idx="1"/>
          </p:nvPr>
        </p:nvSpPr>
        <p:spPr>
          <a:xfrm>
            <a:off x="190228" y="2762334"/>
            <a:ext cx="4976132" cy="2312586"/>
          </a:xfrm>
          <a:noFill/>
        </p:spPr>
        <p:txBody>
          <a:bodyPr vert="horz" lIns="91440" tIns="45720" rIns="91440" bIns="45720" rtlCol="0">
            <a:noAutofit/>
          </a:bodyPr>
          <a:lstStyle/>
          <a:p>
            <a:pPr algn="l"/>
            <a:r>
              <a:rPr lang="en-US" sz="1900" b="1" dirty="0"/>
              <a:t>Stage 3: Lockerbie Fellows will be announced on Friday 5</a:t>
            </a:r>
            <a:r>
              <a:rPr lang="en-US" sz="1900" b="1" baseline="30000" dirty="0"/>
              <a:t>th</a:t>
            </a:r>
            <a:r>
              <a:rPr lang="en-US" sz="1900" b="1" dirty="0"/>
              <a:t> June 2026</a:t>
            </a:r>
          </a:p>
          <a:p>
            <a:pPr algn="l"/>
            <a:r>
              <a:rPr lang="en-US" sz="1900" b="1" dirty="0"/>
              <a:t>Preparation</a:t>
            </a:r>
          </a:p>
          <a:p>
            <a:pPr algn="l"/>
            <a:r>
              <a:rPr lang="en-US" sz="1900" dirty="0"/>
              <a:t>Lockerbie Fellows will meet once a week from August 2026</a:t>
            </a:r>
          </a:p>
          <a:p>
            <a:pPr algn="l"/>
            <a:r>
              <a:rPr lang="en-US" sz="1900" dirty="0"/>
              <a:t>In June, you will prepare an “All About Me”, introducing yourself to Syracuse University Staff and Remembrance Scholars</a:t>
            </a:r>
          </a:p>
        </p:txBody>
      </p:sp>
    </p:spTree>
    <p:extLst>
      <p:ext uri="{BB962C8B-B14F-4D97-AF65-F5344CB8AC3E}">
        <p14:creationId xmlns:p14="http://schemas.microsoft.com/office/powerpoint/2010/main" val="20996802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98</TotalTime>
  <Words>460</Words>
  <Application>Microsoft Office PowerPoint</Application>
  <PresentationFormat>Widescreen</PresentationFormat>
  <Paragraphs>35</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Aptos Display</vt:lpstr>
      <vt:lpstr>Arial</vt:lpstr>
      <vt:lpstr>Calibri</vt:lpstr>
      <vt:lpstr>Office Theme</vt:lpstr>
      <vt:lpstr>Lockerbie Fellows 2026-2027</vt:lpstr>
      <vt:lpstr>Lockerbie Fellows 2026-2027</vt:lpstr>
      <vt:lpstr>Lockerbie Fellows 2026-2027</vt:lpstr>
      <vt:lpstr>Lockerbie Fellows 2026-2027</vt:lpstr>
      <vt:lpstr>Lockerbie Fellows 2026-2027</vt:lpstr>
    </vt:vector>
  </TitlesOfParts>
  <Company>Dumfries &amp; Galloway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Ms Currie</dc:creator>
  <cp:lastModifiedBy>Ms Currie</cp:lastModifiedBy>
  <cp:revision>4</cp:revision>
  <dcterms:created xsi:type="dcterms:W3CDTF">2026-03-03T14:11:21Z</dcterms:created>
  <dcterms:modified xsi:type="dcterms:W3CDTF">2026-03-09T16:57:21Z</dcterms:modified>
</cp:coreProperties>
</file>